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Glacial Indifference Bold" charset="1" panose="00000800000000000000"/>
      <p:regular r:id="rId25"/>
    </p:embeddedFont>
    <p:embeddedFont>
      <p:font typeface="HK Grotesk Italics" charset="1" panose="00000500000000000000"/>
      <p:regular r:id="rId26"/>
    </p:embeddedFont>
    <p:embeddedFont>
      <p:font typeface="HK Grotesk" charset="1" panose="00000500000000000000"/>
      <p:regular r:id="rId27"/>
    </p:embeddedFont>
    <p:embeddedFont>
      <p:font typeface="HK Grotesk Bold" charset="1" panose="000008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4338336" y="-2345803"/>
            <a:ext cx="9611327" cy="13560956"/>
          </a:xfrm>
          <a:custGeom>
            <a:avLst/>
            <a:gdLst/>
            <a:ahLst/>
            <a:cxnLst/>
            <a:rect r="r" b="b" t="t" l="l"/>
            <a:pathLst>
              <a:path h="13560956" w="9611327">
                <a:moveTo>
                  <a:pt x="0" y="0"/>
                </a:moveTo>
                <a:lnTo>
                  <a:pt x="9611328" y="0"/>
                </a:lnTo>
                <a:lnTo>
                  <a:pt x="9611328" y="13560956"/>
                </a:lnTo>
                <a:lnTo>
                  <a:pt x="0" y="13560956"/>
                </a:lnTo>
                <a:lnTo>
                  <a:pt x="0" y="0"/>
                </a:lnTo>
                <a:close/>
              </a:path>
            </a:pathLst>
          </a:custGeom>
          <a:blipFill>
            <a:blip r:embed="rId3"/>
            <a:stretch>
              <a:fillRect l="0" t="0" r="0" b="0"/>
            </a:stretch>
          </a:blipFill>
        </p:spPr>
      </p:sp>
      <p:sp>
        <p:nvSpPr>
          <p:cNvPr name="TextBox 4" id="4"/>
          <p:cNvSpPr txBox="true"/>
          <p:nvPr/>
        </p:nvSpPr>
        <p:spPr>
          <a:xfrm rot="0">
            <a:off x="4338336" y="2865202"/>
            <a:ext cx="9611327" cy="3177047"/>
          </a:xfrm>
          <a:prstGeom prst="rect">
            <a:avLst/>
          </a:prstGeom>
        </p:spPr>
        <p:txBody>
          <a:bodyPr anchor="t" rtlCol="false" tIns="0" lIns="0" bIns="0" rIns="0">
            <a:spAutoFit/>
          </a:bodyPr>
          <a:lstStyle/>
          <a:p>
            <a:pPr algn="ctr">
              <a:lnSpc>
                <a:spcPts val="8309"/>
              </a:lnSpc>
            </a:pPr>
            <a:r>
              <a:rPr lang="en-US" b="true" sz="7353">
                <a:solidFill>
                  <a:srgbClr val="FFFFFF"/>
                </a:solidFill>
                <a:latin typeface="Glacial Indifference Bold"/>
                <a:ea typeface="Glacial Indifference Bold"/>
                <a:cs typeface="Glacial Indifference Bold"/>
                <a:sym typeface="Glacial Indifference Bold"/>
              </a:rPr>
              <a:t>FACIAL EMOTION RECOGNITION USING DEEP LEARNING</a:t>
            </a:r>
          </a:p>
        </p:txBody>
      </p:sp>
      <p:sp>
        <p:nvSpPr>
          <p:cNvPr name="TextBox 5" id="5"/>
          <p:cNvSpPr txBox="true"/>
          <p:nvPr/>
        </p:nvSpPr>
        <p:spPr>
          <a:xfrm rot="0">
            <a:off x="4722770" y="7400646"/>
            <a:ext cx="8471198" cy="2124075"/>
          </a:xfrm>
          <a:prstGeom prst="rect">
            <a:avLst/>
          </a:prstGeom>
        </p:spPr>
        <p:txBody>
          <a:bodyPr anchor="t" rtlCol="false" tIns="0" lIns="0" bIns="0" rIns="0">
            <a:spAutoFit/>
          </a:bodyPr>
          <a:lstStyle/>
          <a:p>
            <a:pPr algn="ctr">
              <a:lnSpc>
                <a:spcPts val="4200"/>
              </a:lnSpc>
            </a:pPr>
            <a:r>
              <a:rPr lang="en-US" sz="3000" i="true">
                <a:solidFill>
                  <a:srgbClr val="FFFFFF"/>
                </a:solidFill>
                <a:latin typeface="HK Grotesk Italics"/>
                <a:ea typeface="HK Grotesk Italics"/>
                <a:cs typeface="HK Grotesk Italics"/>
                <a:sym typeface="HK Grotesk Italics"/>
              </a:rPr>
              <a:t>M JAYESH - CB.SC.U4AIE24128</a:t>
            </a:r>
          </a:p>
          <a:p>
            <a:pPr algn="ctr">
              <a:lnSpc>
                <a:spcPts val="4200"/>
              </a:lnSpc>
            </a:pPr>
            <a:r>
              <a:rPr lang="en-US" sz="3000" i="true">
                <a:solidFill>
                  <a:srgbClr val="FFFFFF"/>
                </a:solidFill>
                <a:latin typeface="HK Grotesk Italics"/>
                <a:ea typeface="HK Grotesk Italics"/>
                <a:cs typeface="HK Grotesk Italics"/>
                <a:sym typeface="HK Grotesk Italics"/>
              </a:rPr>
              <a:t>M RAKESH - CB.SC.U4AIE24134</a:t>
            </a:r>
          </a:p>
          <a:p>
            <a:pPr algn="ctr">
              <a:lnSpc>
                <a:spcPts val="4200"/>
              </a:lnSpc>
            </a:pPr>
            <a:r>
              <a:rPr lang="en-US" sz="3000" i="true">
                <a:solidFill>
                  <a:srgbClr val="FFFFFF"/>
                </a:solidFill>
                <a:latin typeface="HK Grotesk Italics"/>
                <a:ea typeface="HK Grotesk Italics"/>
                <a:cs typeface="HK Grotesk Italics"/>
                <a:sym typeface="HK Grotesk Italics"/>
              </a:rPr>
              <a:t>CH VIRINCHI SAI - CB.SC.U4AIE24158</a:t>
            </a:r>
          </a:p>
          <a:p>
            <a:pPr algn="ctr">
              <a:lnSpc>
                <a:spcPts val="4200"/>
              </a:lnSpc>
              <a:spcBef>
                <a:spcPct val="0"/>
              </a:spcBef>
            </a:pPr>
            <a:r>
              <a:rPr lang="en-US" sz="3000" i="true">
                <a:solidFill>
                  <a:srgbClr val="FFFFFF"/>
                </a:solidFill>
                <a:latin typeface="HK Grotesk Italics"/>
                <a:ea typeface="HK Grotesk Italics"/>
                <a:cs typeface="HK Grotesk Italics"/>
                <a:sym typeface="HK Grotesk Italics"/>
              </a:rPr>
              <a:t>K JATIN CHANDRA GUPTA - CB.SC.U4AIE24162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4010025" y="-4000500"/>
            <a:ext cx="10287000" cy="18288000"/>
          </a:xfrm>
          <a:custGeom>
            <a:avLst/>
            <a:gdLst/>
            <a:ahLst/>
            <a:cxnLst/>
            <a:rect r="r" b="b" t="t" l="l"/>
            <a:pathLst>
              <a:path h="18288000" w="10287000">
                <a:moveTo>
                  <a:pt x="0" y="0"/>
                </a:moveTo>
                <a:lnTo>
                  <a:pt x="10287000" y="0"/>
                </a:lnTo>
                <a:lnTo>
                  <a:pt x="10287000" y="18288000"/>
                </a:lnTo>
                <a:lnTo>
                  <a:pt x="0" y="18288000"/>
                </a:lnTo>
                <a:lnTo>
                  <a:pt x="0" y="0"/>
                </a:lnTo>
                <a:close/>
              </a:path>
            </a:pathLst>
          </a:custGeom>
          <a:blipFill>
            <a:blip r:embed="rId3"/>
            <a:stretch>
              <a:fillRect l="-12999" t="0" r="-13000" b="0"/>
            </a:stretch>
          </a:blipFill>
        </p:spPr>
      </p:sp>
      <p:sp>
        <p:nvSpPr>
          <p:cNvPr name="Freeform 4" id="4"/>
          <p:cNvSpPr/>
          <p:nvPr/>
        </p:nvSpPr>
        <p:spPr>
          <a:xfrm flipH="false" flipV="false" rot="0">
            <a:off x="1945565" y="2406545"/>
            <a:ext cx="3514428" cy="4155133"/>
          </a:xfrm>
          <a:custGeom>
            <a:avLst/>
            <a:gdLst/>
            <a:ahLst/>
            <a:cxnLst/>
            <a:rect r="r" b="b" t="t" l="l"/>
            <a:pathLst>
              <a:path h="4155133" w="3514428">
                <a:moveTo>
                  <a:pt x="0" y="0"/>
                </a:moveTo>
                <a:lnTo>
                  <a:pt x="3514427" y="0"/>
                </a:lnTo>
                <a:lnTo>
                  <a:pt x="3514427" y="4155134"/>
                </a:lnTo>
                <a:lnTo>
                  <a:pt x="0" y="4155134"/>
                </a:lnTo>
                <a:lnTo>
                  <a:pt x="0" y="0"/>
                </a:lnTo>
                <a:close/>
              </a:path>
            </a:pathLst>
          </a:custGeom>
          <a:blipFill>
            <a:blip r:embed="rId4"/>
            <a:stretch>
              <a:fillRect l="-57056" t="0" r="-20400" b="0"/>
            </a:stretch>
          </a:blipFill>
        </p:spPr>
      </p:sp>
      <p:sp>
        <p:nvSpPr>
          <p:cNvPr name="Freeform 5" id="5"/>
          <p:cNvSpPr/>
          <p:nvPr/>
        </p:nvSpPr>
        <p:spPr>
          <a:xfrm flipH="false" flipV="false" rot="0">
            <a:off x="9944228" y="2940530"/>
            <a:ext cx="6384585" cy="3498876"/>
          </a:xfrm>
          <a:custGeom>
            <a:avLst/>
            <a:gdLst/>
            <a:ahLst/>
            <a:cxnLst/>
            <a:rect r="r" b="b" t="t" l="l"/>
            <a:pathLst>
              <a:path h="3498876" w="6384585">
                <a:moveTo>
                  <a:pt x="0" y="0"/>
                </a:moveTo>
                <a:lnTo>
                  <a:pt x="6384585" y="0"/>
                </a:lnTo>
                <a:lnTo>
                  <a:pt x="6384585" y="3498877"/>
                </a:lnTo>
                <a:lnTo>
                  <a:pt x="0" y="3498877"/>
                </a:lnTo>
                <a:lnTo>
                  <a:pt x="0" y="0"/>
                </a:lnTo>
                <a:close/>
              </a:path>
            </a:pathLst>
          </a:custGeom>
          <a:blipFill>
            <a:blip r:embed="rId5"/>
            <a:stretch>
              <a:fillRect l="0" t="-15256" r="0" b="-21599"/>
            </a:stretch>
          </a:blipFill>
        </p:spPr>
      </p:sp>
      <p:sp>
        <p:nvSpPr>
          <p:cNvPr name="TextBox 6" id="6"/>
          <p:cNvSpPr txBox="true"/>
          <p:nvPr/>
        </p:nvSpPr>
        <p:spPr>
          <a:xfrm rot="0">
            <a:off x="1261295" y="640193"/>
            <a:ext cx="8086875" cy="1044320"/>
          </a:xfrm>
          <a:prstGeom prst="rect">
            <a:avLst/>
          </a:prstGeom>
        </p:spPr>
        <p:txBody>
          <a:bodyPr anchor="t" rtlCol="false" tIns="0" lIns="0" bIns="0" rIns="0">
            <a:spAutoFit/>
          </a:bodyPr>
          <a:lstStyle/>
          <a:p>
            <a:pPr algn="l">
              <a:lnSpc>
                <a:spcPts val="8039"/>
              </a:lnSpc>
            </a:pPr>
            <a:r>
              <a:rPr lang="en-US" b="true" sz="7114">
                <a:solidFill>
                  <a:srgbClr val="FFFFFF"/>
                </a:solidFill>
                <a:latin typeface="Glacial Indifference Bold"/>
                <a:ea typeface="Glacial Indifference Bold"/>
                <a:cs typeface="Glacial Indifference Bold"/>
                <a:sym typeface="Glacial Indifference Bold"/>
              </a:rPr>
              <a:t>GAP IN STUDY</a:t>
            </a:r>
          </a:p>
        </p:txBody>
      </p:sp>
      <p:sp>
        <p:nvSpPr>
          <p:cNvPr name="TextBox 7" id="7"/>
          <p:cNvSpPr txBox="true"/>
          <p:nvPr/>
        </p:nvSpPr>
        <p:spPr>
          <a:xfrm rot="0">
            <a:off x="575137" y="7596426"/>
            <a:ext cx="8121772" cy="1532543"/>
          </a:xfrm>
          <a:prstGeom prst="rect">
            <a:avLst/>
          </a:prstGeom>
        </p:spPr>
        <p:txBody>
          <a:bodyPr anchor="t" rtlCol="false" tIns="0" lIns="0" bIns="0" rIns="0">
            <a:spAutoFit/>
          </a:bodyPr>
          <a:lstStyle/>
          <a:p>
            <a:pPr algn="just">
              <a:lnSpc>
                <a:spcPts val="4096"/>
              </a:lnSpc>
            </a:pPr>
            <a:r>
              <a:rPr lang="en-US" sz="2925">
                <a:solidFill>
                  <a:srgbClr val="FFFFFF"/>
                </a:solidFill>
                <a:latin typeface="HK Grotesk"/>
                <a:ea typeface="HK Grotesk"/>
                <a:cs typeface="HK Grotesk"/>
                <a:sym typeface="HK Grotesk"/>
              </a:rPr>
              <a:t>Assistive Technology for Blind People – Converts facial emotions into audio feedback.</a:t>
            </a:r>
          </a:p>
          <a:p>
            <a:pPr algn="just">
              <a:lnSpc>
                <a:spcPts val="4096"/>
              </a:lnSpc>
            </a:pPr>
          </a:p>
        </p:txBody>
      </p:sp>
      <p:sp>
        <p:nvSpPr>
          <p:cNvPr name="TextBox 8" id="8"/>
          <p:cNvSpPr txBox="true"/>
          <p:nvPr/>
        </p:nvSpPr>
        <p:spPr>
          <a:xfrm rot="0">
            <a:off x="9579325" y="7586901"/>
            <a:ext cx="8137837" cy="1027395"/>
          </a:xfrm>
          <a:prstGeom prst="rect">
            <a:avLst/>
          </a:prstGeom>
        </p:spPr>
        <p:txBody>
          <a:bodyPr anchor="t" rtlCol="false" tIns="0" lIns="0" bIns="0" rIns="0">
            <a:spAutoFit/>
          </a:bodyPr>
          <a:lstStyle/>
          <a:p>
            <a:pPr algn="just">
              <a:lnSpc>
                <a:spcPts val="4104"/>
              </a:lnSpc>
            </a:pPr>
            <a:r>
              <a:rPr lang="en-US" sz="2931">
                <a:solidFill>
                  <a:srgbClr val="FFFFFF"/>
                </a:solidFill>
                <a:latin typeface="HK Grotesk"/>
                <a:ea typeface="HK Grotesk"/>
                <a:cs typeface="HK Grotesk"/>
                <a:sym typeface="HK Grotesk"/>
              </a:rPr>
              <a:t>Driver Alertness Monitoring – Detects drowsiness and provides real-time alerts.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3577593" y="-3558543"/>
            <a:ext cx="10287000" cy="17404086"/>
          </a:xfrm>
          <a:custGeom>
            <a:avLst/>
            <a:gdLst/>
            <a:ahLst/>
            <a:cxnLst/>
            <a:rect r="r" b="b" t="t" l="l"/>
            <a:pathLst>
              <a:path h="17404086" w="10287000">
                <a:moveTo>
                  <a:pt x="0" y="0"/>
                </a:moveTo>
                <a:lnTo>
                  <a:pt x="10287000" y="0"/>
                </a:lnTo>
                <a:lnTo>
                  <a:pt x="10287000" y="17404086"/>
                </a:lnTo>
                <a:lnTo>
                  <a:pt x="0" y="17404086"/>
                </a:lnTo>
                <a:lnTo>
                  <a:pt x="0" y="0"/>
                </a:lnTo>
                <a:close/>
              </a:path>
            </a:pathLst>
          </a:custGeom>
          <a:blipFill>
            <a:blip r:embed="rId3"/>
            <a:stretch>
              <a:fillRect l="-9955" t="0" r="-9955" b="0"/>
            </a:stretch>
          </a:blipFill>
        </p:spPr>
      </p:sp>
      <p:sp>
        <p:nvSpPr>
          <p:cNvPr name="TextBox 4" id="4"/>
          <p:cNvSpPr txBox="true"/>
          <p:nvPr/>
        </p:nvSpPr>
        <p:spPr>
          <a:xfrm rot="0">
            <a:off x="1122933" y="722014"/>
            <a:ext cx="8021067" cy="4612132"/>
          </a:xfrm>
          <a:prstGeom prst="rect">
            <a:avLst/>
          </a:prstGeom>
        </p:spPr>
        <p:txBody>
          <a:bodyPr anchor="t" rtlCol="false" tIns="0" lIns="0" bIns="0" rIns="0">
            <a:spAutoFit/>
          </a:bodyPr>
          <a:lstStyle/>
          <a:p>
            <a:pPr algn="just">
              <a:lnSpc>
                <a:spcPts val="4087"/>
              </a:lnSpc>
            </a:pPr>
            <a:r>
              <a:rPr lang="en-US" sz="2919" b="true">
                <a:solidFill>
                  <a:srgbClr val="FFFFFF"/>
                </a:solidFill>
                <a:latin typeface="HK Grotesk Bold"/>
                <a:ea typeface="HK Grotesk Bold"/>
                <a:cs typeface="HK Grotesk Bold"/>
                <a:sym typeface="HK Grotesk Bold"/>
              </a:rPr>
              <a:t>Challenges:</a:t>
            </a:r>
          </a:p>
          <a:p>
            <a:pPr algn="just" marL="630427" indent="-315214" lvl="1">
              <a:lnSpc>
                <a:spcPts val="4087"/>
              </a:lnSpc>
              <a:buFont typeface="Arial"/>
              <a:buChar char="•"/>
            </a:pPr>
            <a:r>
              <a:rPr lang="en-US" sz="2919">
                <a:solidFill>
                  <a:srgbClr val="FFFFFF"/>
                </a:solidFill>
                <a:latin typeface="HK Grotesk"/>
                <a:ea typeface="HK Grotesk"/>
                <a:cs typeface="HK Grotesk"/>
                <a:sym typeface="HK Grotesk"/>
              </a:rPr>
              <a:t>Blind individuals cannot perceive facial expressions, limiting emotional understanding in conversations.</a:t>
            </a:r>
          </a:p>
          <a:p>
            <a:pPr algn="just">
              <a:lnSpc>
                <a:spcPts val="4087"/>
              </a:lnSpc>
            </a:pPr>
            <a:r>
              <a:rPr lang="en-US" sz="2919" b="true">
                <a:solidFill>
                  <a:srgbClr val="FFFFFF"/>
                </a:solidFill>
                <a:latin typeface="HK Grotesk Bold"/>
                <a:ea typeface="HK Grotesk Bold"/>
                <a:cs typeface="HK Grotesk Bold"/>
                <a:sym typeface="HK Grotesk Bold"/>
              </a:rPr>
              <a:t>Solution:</a:t>
            </a:r>
          </a:p>
          <a:p>
            <a:pPr algn="just" marL="630427" indent="-315214" lvl="1">
              <a:lnSpc>
                <a:spcPts val="4087"/>
              </a:lnSpc>
              <a:buFont typeface="Arial"/>
              <a:buChar char="•"/>
            </a:pPr>
            <a:r>
              <a:rPr lang="en-US" sz="2919">
                <a:solidFill>
                  <a:srgbClr val="FFFFFF"/>
                </a:solidFill>
                <a:latin typeface="HK Grotesk"/>
                <a:ea typeface="HK Grotesk"/>
                <a:cs typeface="HK Grotesk"/>
                <a:sym typeface="HK Grotesk"/>
              </a:rPr>
              <a:t>For Blind People: This system translates facial emotions into sound cues, allowing them to hear emotions in real time.</a:t>
            </a:r>
          </a:p>
          <a:p>
            <a:pPr algn="just">
              <a:lnSpc>
                <a:spcPts val="4087"/>
              </a:lnSpc>
            </a:pPr>
          </a:p>
        </p:txBody>
      </p:sp>
      <p:sp>
        <p:nvSpPr>
          <p:cNvPr name="TextBox 5" id="5"/>
          <p:cNvSpPr txBox="true"/>
          <p:nvPr/>
        </p:nvSpPr>
        <p:spPr>
          <a:xfrm rot="0">
            <a:off x="8532773" y="5791346"/>
            <a:ext cx="7798191" cy="4612022"/>
          </a:xfrm>
          <a:prstGeom prst="rect">
            <a:avLst/>
          </a:prstGeom>
        </p:spPr>
        <p:txBody>
          <a:bodyPr anchor="t" rtlCol="false" tIns="0" lIns="0" bIns="0" rIns="0">
            <a:spAutoFit/>
          </a:bodyPr>
          <a:lstStyle/>
          <a:p>
            <a:pPr algn="l">
              <a:lnSpc>
                <a:spcPts val="4094"/>
              </a:lnSpc>
            </a:pPr>
            <a:r>
              <a:rPr lang="en-US" sz="2924" b="true">
                <a:solidFill>
                  <a:srgbClr val="FFFFFF"/>
                </a:solidFill>
                <a:latin typeface="HK Grotesk Bold"/>
                <a:ea typeface="HK Grotesk Bold"/>
                <a:cs typeface="HK Grotesk Bold"/>
                <a:sym typeface="HK Grotesk Bold"/>
              </a:rPr>
              <a:t>Challenges:</a:t>
            </a:r>
          </a:p>
          <a:p>
            <a:pPr algn="l" marL="631365" indent="-315683" lvl="1">
              <a:lnSpc>
                <a:spcPts val="4094"/>
              </a:lnSpc>
              <a:buFont typeface="Arial"/>
              <a:buChar char="•"/>
            </a:pPr>
            <a:r>
              <a:rPr lang="en-US" sz="2924">
                <a:solidFill>
                  <a:srgbClr val="FFFFFF"/>
                </a:solidFill>
                <a:latin typeface="HK Grotesk"/>
                <a:ea typeface="HK Grotesk"/>
                <a:cs typeface="HK Grotesk"/>
                <a:sym typeface="HK Grotesk"/>
              </a:rPr>
              <a:t>Drowsy driving is a leading cause of road accidents, requiring an automated alert system.</a:t>
            </a:r>
          </a:p>
          <a:p>
            <a:pPr algn="l">
              <a:lnSpc>
                <a:spcPts val="4094"/>
              </a:lnSpc>
            </a:pPr>
            <a:r>
              <a:rPr lang="en-US" sz="2924" b="true">
                <a:solidFill>
                  <a:srgbClr val="FFFFFF"/>
                </a:solidFill>
                <a:latin typeface="HK Grotesk Bold"/>
                <a:ea typeface="HK Grotesk Bold"/>
                <a:cs typeface="HK Grotesk Bold"/>
                <a:sym typeface="HK Grotesk Bold"/>
              </a:rPr>
              <a:t>Solution:</a:t>
            </a:r>
          </a:p>
          <a:p>
            <a:pPr algn="l" marL="631365" indent="-315683" lvl="1">
              <a:lnSpc>
                <a:spcPts val="4094"/>
              </a:lnSpc>
              <a:buFont typeface="Arial"/>
              <a:buChar char="•"/>
            </a:pPr>
            <a:r>
              <a:rPr lang="en-US" sz="2924">
                <a:solidFill>
                  <a:srgbClr val="FFFFFF"/>
                </a:solidFill>
                <a:latin typeface="HK Grotesk"/>
                <a:ea typeface="HK Grotesk"/>
                <a:cs typeface="HK Grotesk"/>
                <a:sym typeface="HK Grotesk"/>
              </a:rPr>
              <a:t>For Drivers: The system detects signs of drowsiness and issues alerts to prevent accidents.</a:t>
            </a:r>
          </a:p>
          <a:p>
            <a:pPr algn="l">
              <a:lnSpc>
                <a:spcPts val="4094"/>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4067175" y="-3968087"/>
            <a:ext cx="10287000" cy="18288000"/>
          </a:xfrm>
          <a:custGeom>
            <a:avLst/>
            <a:gdLst/>
            <a:ahLst/>
            <a:cxnLst/>
            <a:rect r="r" b="b" t="t" l="l"/>
            <a:pathLst>
              <a:path h="18288000" w="10287000">
                <a:moveTo>
                  <a:pt x="0" y="0"/>
                </a:moveTo>
                <a:lnTo>
                  <a:pt x="10287000" y="0"/>
                </a:lnTo>
                <a:lnTo>
                  <a:pt x="10287000" y="18288000"/>
                </a:lnTo>
                <a:lnTo>
                  <a:pt x="0" y="18288000"/>
                </a:lnTo>
                <a:lnTo>
                  <a:pt x="0" y="0"/>
                </a:lnTo>
                <a:close/>
              </a:path>
            </a:pathLst>
          </a:custGeom>
          <a:blipFill>
            <a:blip r:embed="rId3"/>
            <a:stretch>
              <a:fillRect l="-12999" t="0" r="-13000" b="0"/>
            </a:stretch>
          </a:blipFill>
        </p:spPr>
      </p:sp>
      <p:sp>
        <p:nvSpPr>
          <p:cNvPr name="TextBox 4" id="4"/>
          <p:cNvSpPr txBox="true"/>
          <p:nvPr/>
        </p:nvSpPr>
        <p:spPr>
          <a:xfrm rot="0">
            <a:off x="1261295" y="640193"/>
            <a:ext cx="7949380" cy="950260"/>
          </a:xfrm>
          <a:prstGeom prst="rect">
            <a:avLst/>
          </a:prstGeom>
        </p:spPr>
        <p:txBody>
          <a:bodyPr anchor="t" rtlCol="false" tIns="0" lIns="0" bIns="0" rIns="0">
            <a:spAutoFit/>
          </a:bodyPr>
          <a:lstStyle/>
          <a:p>
            <a:pPr algn="l">
              <a:lnSpc>
                <a:spcPts val="7340"/>
              </a:lnSpc>
            </a:pPr>
            <a:r>
              <a:rPr lang="en-US" b="true" sz="6495">
                <a:solidFill>
                  <a:srgbClr val="FFFFFF"/>
                </a:solidFill>
                <a:latin typeface="Glacial Indifference Bold"/>
                <a:ea typeface="Glacial Indifference Bold"/>
                <a:cs typeface="Glacial Indifference Bold"/>
                <a:sym typeface="Glacial Indifference Bold"/>
              </a:rPr>
              <a:t> METHODOLOGY</a:t>
            </a:r>
          </a:p>
        </p:txBody>
      </p:sp>
      <p:sp>
        <p:nvSpPr>
          <p:cNvPr name="TextBox 5" id="5"/>
          <p:cNvSpPr txBox="true"/>
          <p:nvPr/>
        </p:nvSpPr>
        <p:spPr>
          <a:xfrm rot="0">
            <a:off x="1459614" y="2514150"/>
            <a:ext cx="8955085" cy="6311732"/>
          </a:xfrm>
          <a:prstGeom prst="rect">
            <a:avLst/>
          </a:prstGeom>
        </p:spPr>
        <p:txBody>
          <a:bodyPr anchor="t" rtlCol="false" tIns="0" lIns="0" bIns="0" rIns="0">
            <a:spAutoFit/>
          </a:bodyPr>
          <a:lstStyle/>
          <a:p>
            <a:pPr algn="just">
              <a:lnSpc>
                <a:spcPts val="4664"/>
              </a:lnSpc>
            </a:pPr>
            <a:r>
              <a:rPr lang="en-US" sz="3331" b="true">
                <a:solidFill>
                  <a:srgbClr val="FFFFFF"/>
                </a:solidFill>
                <a:latin typeface="Glacial Indifference Bold"/>
                <a:ea typeface="Glacial Indifference Bold"/>
                <a:cs typeface="Glacial Indifference Bold"/>
                <a:sym typeface="Glacial Indifference Bold"/>
              </a:rPr>
              <a:t>A) Assistive Technology for Blind People</a:t>
            </a:r>
          </a:p>
          <a:p>
            <a:pPr algn="just">
              <a:lnSpc>
                <a:spcPts val="4664"/>
              </a:lnSpc>
            </a:pPr>
          </a:p>
          <a:p>
            <a:pPr algn="just" marL="632932" indent="-316466" lvl="1">
              <a:lnSpc>
                <a:spcPts val="4104"/>
              </a:lnSpc>
              <a:buAutoNum type="arabicPeriod" startAt="1"/>
            </a:pPr>
            <a:r>
              <a:rPr lang="en-US" b="true" sz="2931">
                <a:solidFill>
                  <a:srgbClr val="FFBD59"/>
                </a:solidFill>
                <a:latin typeface="HK Grotesk Bold"/>
                <a:ea typeface="HK Grotesk Bold"/>
                <a:cs typeface="HK Grotesk Bold"/>
                <a:sym typeface="HK Grotesk Bold"/>
              </a:rPr>
              <a:t>Facial Emotion Detection</a:t>
            </a:r>
            <a:r>
              <a:rPr lang="en-US" b="true" sz="2931">
                <a:solidFill>
                  <a:srgbClr val="FFFFFF"/>
                </a:solidFill>
                <a:latin typeface="HK Grotesk Bold"/>
                <a:ea typeface="HK Grotesk Bold"/>
                <a:cs typeface="HK Grotesk Bold"/>
                <a:sym typeface="HK Grotesk Bold"/>
              </a:rPr>
              <a:t>:</a:t>
            </a:r>
          </a:p>
          <a:p>
            <a:pPr algn="just" marL="1265865" indent="-421955" lvl="2">
              <a:lnSpc>
                <a:spcPts val="4104"/>
              </a:lnSpc>
              <a:buFont typeface="Arial"/>
              <a:buChar char="⚬"/>
            </a:pPr>
            <a:r>
              <a:rPr lang="en-US" sz="2931">
                <a:solidFill>
                  <a:srgbClr val="FFFFFF"/>
                </a:solidFill>
                <a:latin typeface="HK Grotesk"/>
                <a:ea typeface="HK Grotesk"/>
                <a:cs typeface="HK Grotesk"/>
                <a:sym typeface="HK Grotesk"/>
              </a:rPr>
              <a:t>Capture facial expressions using a webcam.</a:t>
            </a:r>
          </a:p>
          <a:p>
            <a:pPr algn="just" marL="1265865" indent="-421955" lvl="2">
              <a:lnSpc>
                <a:spcPts val="4104"/>
              </a:lnSpc>
              <a:buFont typeface="Arial"/>
              <a:buChar char="⚬"/>
            </a:pPr>
            <a:r>
              <a:rPr lang="en-US" sz="2931">
                <a:solidFill>
                  <a:srgbClr val="FFFFFF"/>
                </a:solidFill>
                <a:latin typeface="HK Grotesk"/>
                <a:ea typeface="HK Grotesk"/>
                <a:cs typeface="HK Grotesk"/>
                <a:sym typeface="HK Grotesk"/>
              </a:rPr>
              <a:t>Classify emotions (Happy, Sad, Angry, Neutral, etc.).</a:t>
            </a:r>
          </a:p>
          <a:p>
            <a:pPr algn="just" marL="632932" indent="-316466" lvl="1">
              <a:lnSpc>
                <a:spcPts val="4104"/>
              </a:lnSpc>
              <a:buAutoNum type="arabicPeriod" startAt="1"/>
            </a:pPr>
            <a:r>
              <a:rPr lang="en-US" b="true" sz="2931">
                <a:solidFill>
                  <a:srgbClr val="FFBD59"/>
                </a:solidFill>
                <a:latin typeface="HK Grotesk Bold"/>
                <a:ea typeface="HK Grotesk Bold"/>
                <a:cs typeface="HK Grotesk Bold"/>
                <a:sym typeface="HK Grotesk Bold"/>
              </a:rPr>
              <a:t>Convert to Audio Feedback</a:t>
            </a:r>
            <a:r>
              <a:rPr lang="en-US" b="true" sz="2931">
                <a:solidFill>
                  <a:srgbClr val="FFFFFF"/>
                </a:solidFill>
                <a:latin typeface="HK Grotesk Bold"/>
                <a:ea typeface="HK Grotesk Bold"/>
                <a:cs typeface="HK Grotesk Bold"/>
                <a:sym typeface="HK Grotesk Bold"/>
              </a:rPr>
              <a:t>:</a:t>
            </a:r>
          </a:p>
          <a:p>
            <a:pPr algn="just" marL="1265865" indent="-421955" lvl="2">
              <a:lnSpc>
                <a:spcPts val="4104"/>
              </a:lnSpc>
              <a:buFont typeface="Arial"/>
              <a:buChar char="⚬"/>
            </a:pPr>
            <a:r>
              <a:rPr lang="en-US" sz="2931">
                <a:solidFill>
                  <a:srgbClr val="FFFFFF"/>
                </a:solidFill>
                <a:latin typeface="HK Grotesk"/>
                <a:ea typeface="HK Grotesk"/>
                <a:cs typeface="HK Grotesk"/>
                <a:sym typeface="HK Grotesk"/>
              </a:rPr>
              <a:t>Once the emotion is detected, map each emotion to a distinct sound or spoken phrase.</a:t>
            </a:r>
          </a:p>
          <a:p>
            <a:pPr algn="just" marL="1265865" indent="-421955" lvl="2">
              <a:lnSpc>
                <a:spcPts val="4104"/>
              </a:lnSpc>
              <a:buFont typeface="Arial"/>
              <a:buChar char="⚬"/>
            </a:pPr>
            <a:r>
              <a:rPr lang="en-US" sz="2931">
                <a:solidFill>
                  <a:srgbClr val="FFFFFF"/>
                </a:solidFill>
                <a:latin typeface="HK Grotesk"/>
                <a:ea typeface="HK Grotesk"/>
                <a:cs typeface="HK Grotesk"/>
                <a:sym typeface="HK Grotesk"/>
              </a:rPr>
              <a:t>Play the sound through a speaker for real-time emotion perception.</a:t>
            </a:r>
          </a:p>
          <a:p>
            <a:pPr algn="just">
              <a:lnSpc>
                <a:spcPts val="4104"/>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0">
            <a:off x="-9525" y="-450964"/>
            <a:ext cx="18288000" cy="10737964"/>
          </a:xfrm>
          <a:custGeom>
            <a:avLst/>
            <a:gdLst/>
            <a:ahLst/>
            <a:cxnLst/>
            <a:rect r="r" b="b" t="t" l="l"/>
            <a:pathLst>
              <a:path h="10737964" w="18288000">
                <a:moveTo>
                  <a:pt x="0" y="0"/>
                </a:moveTo>
                <a:lnTo>
                  <a:pt x="18288000" y="0"/>
                </a:lnTo>
                <a:lnTo>
                  <a:pt x="18288000" y="10737964"/>
                </a:lnTo>
                <a:lnTo>
                  <a:pt x="0" y="10737964"/>
                </a:lnTo>
                <a:lnTo>
                  <a:pt x="0" y="0"/>
                </a:lnTo>
                <a:close/>
              </a:path>
            </a:pathLst>
          </a:custGeom>
          <a:blipFill>
            <a:blip r:embed="rId3"/>
            <a:stretch>
              <a:fillRect l="0" t="-136588" r="0" b="-3710"/>
            </a:stretch>
          </a:blipFill>
        </p:spPr>
      </p:sp>
      <p:sp>
        <p:nvSpPr>
          <p:cNvPr name="TextBox 4" id="4"/>
          <p:cNvSpPr txBox="true"/>
          <p:nvPr/>
        </p:nvSpPr>
        <p:spPr>
          <a:xfrm rot="0">
            <a:off x="1261295" y="2487606"/>
            <a:ext cx="8279186" cy="6292682"/>
          </a:xfrm>
          <a:prstGeom prst="rect">
            <a:avLst/>
          </a:prstGeom>
        </p:spPr>
        <p:txBody>
          <a:bodyPr anchor="t" rtlCol="false" tIns="0" lIns="0" bIns="0" rIns="0">
            <a:spAutoFit/>
          </a:bodyPr>
          <a:lstStyle/>
          <a:p>
            <a:pPr algn="just">
              <a:lnSpc>
                <a:spcPts val="4664"/>
              </a:lnSpc>
            </a:pPr>
            <a:r>
              <a:rPr lang="en-US" sz="3331" b="true">
                <a:solidFill>
                  <a:srgbClr val="FFFFFF"/>
                </a:solidFill>
                <a:latin typeface="Glacial Indifference Bold"/>
                <a:ea typeface="Glacial Indifference Bold"/>
                <a:cs typeface="Glacial Indifference Bold"/>
                <a:sym typeface="Glacial Indifference Bold"/>
              </a:rPr>
              <a:t>B) Driver Alertness Monitoring</a:t>
            </a:r>
          </a:p>
          <a:p>
            <a:pPr algn="just">
              <a:lnSpc>
                <a:spcPts val="4524"/>
              </a:lnSpc>
            </a:pPr>
          </a:p>
          <a:p>
            <a:pPr algn="just" marL="632932" indent="-316466" lvl="1">
              <a:lnSpc>
                <a:spcPts val="4104"/>
              </a:lnSpc>
              <a:buAutoNum type="arabicPeriod" startAt="1"/>
            </a:pPr>
            <a:r>
              <a:rPr lang="en-US" b="true" sz="2931">
                <a:solidFill>
                  <a:srgbClr val="FFBD59"/>
                </a:solidFill>
                <a:latin typeface="HK Grotesk Bold"/>
                <a:ea typeface="HK Grotesk Bold"/>
                <a:cs typeface="HK Grotesk Bold"/>
                <a:sym typeface="HK Grotesk Bold"/>
              </a:rPr>
              <a:t>Face &amp; Eye Detection</a:t>
            </a:r>
            <a:r>
              <a:rPr lang="en-US" b="true" sz="2931">
                <a:solidFill>
                  <a:srgbClr val="FFFFFF"/>
                </a:solidFill>
                <a:latin typeface="HK Grotesk Bold"/>
                <a:ea typeface="HK Grotesk Bold"/>
                <a:cs typeface="HK Grotesk Bold"/>
                <a:sym typeface="HK Grotesk Bold"/>
              </a:rPr>
              <a:t>:</a:t>
            </a:r>
          </a:p>
          <a:p>
            <a:pPr algn="just" marL="1265865" indent="-421955" lvl="2">
              <a:lnSpc>
                <a:spcPts val="4104"/>
              </a:lnSpc>
              <a:buFont typeface="Arial"/>
              <a:buChar char="⚬"/>
            </a:pPr>
            <a:r>
              <a:rPr lang="en-US" sz="2931">
                <a:solidFill>
                  <a:srgbClr val="FFFFFF"/>
                </a:solidFill>
                <a:latin typeface="HK Grotesk"/>
                <a:ea typeface="HK Grotesk"/>
                <a:cs typeface="HK Grotesk"/>
                <a:sym typeface="HK Grotesk"/>
              </a:rPr>
              <a:t>Detec</a:t>
            </a:r>
            <a:r>
              <a:rPr lang="en-US" sz="2931">
                <a:solidFill>
                  <a:srgbClr val="FFFFFF"/>
                </a:solidFill>
                <a:latin typeface="HK Grotesk"/>
                <a:ea typeface="HK Grotesk"/>
                <a:cs typeface="HK Grotesk"/>
                <a:sym typeface="HK Grotesk"/>
              </a:rPr>
              <a:t>t eye closure duration using OpenCV and deep learning.</a:t>
            </a:r>
          </a:p>
          <a:p>
            <a:pPr algn="just" marL="632932" indent="-316466" lvl="1">
              <a:lnSpc>
                <a:spcPts val="4104"/>
              </a:lnSpc>
              <a:buAutoNum type="arabicPeriod" startAt="1"/>
            </a:pPr>
            <a:r>
              <a:rPr lang="en-US" b="true" sz="2931">
                <a:solidFill>
                  <a:srgbClr val="FFBD59"/>
                </a:solidFill>
                <a:latin typeface="HK Grotesk Bold"/>
                <a:ea typeface="HK Grotesk Bold"/>
                <a:cs typeface="HK Grotesk Bold"/>
                <a:sym typeface="HK Grotesk Bold"/>
              </a:rPr>
              <a:t>Drowsiness </a:t>
            </a:r>
            <a:r>
              <a:rPr lang="en-US" b="true" sz="2931">
                <a:solidFill>
                  <a:srgbClr val="FFBD59"/>
                </a:solidFill>
                <a:latin typeface="HK Grotesk Bold"/>
                <a:ea typeface="HK Grotesk Bold"/>
                <a:cs typeface="HK Grotesk Bold"/>
                <a:sym typeface="HK Grotesk Bold"/>
              </a:rPr>
              <a:t>Classification</a:t>
            </a:r>
            <a:r>
              <a:rPr lang="en-US" b="true" sz="2931">
                <a:solidFill>
                  <a:srgbClr val="FFFFFF"/>
                </a:solidFill>
                <a:latin typeface="HK Grotesk Bold"/>
                <a:ea typeface="HK Grotesk Bold"/>
                <a:cs typeface="HK Grotesk Bold"/>
                <a:sym typeface="HK Grotesk Bold"/>
              </a:rPr>
              <a:t>:</a:t>
            </a:r>
          </a:p>
          <a:p>
            <a:pPr algn="just" marL="1265865" indent="-421955" lvl="2">
              <a:lnSpc>
                <a:spcPts val="4104"/>
              </a:lnSpc>
              <a:buFont typeface="Arial"/>
              <a:buChar char="⚬"/>
            </a:pPr>
            <a:r>
              <a:rPr lang="en-US" sz="2931">
                <a:solidFill>
                  <a:srgbClr val="FFFFFF"/>
                </a:solidFill>
                <a:latin typeface="HK Grotesk"/>
                <a:ea typeface="HK Grotesk"/>
                <a:cs typeface="HK Grotesk"/>
                <a:sym typeface="HK Grotesk"/>
              </a:rPr>
              <a:t>If eyes remain closed for a predefined period, detect sleepiness.</a:t>
            </a:r>
          </a:p>
          <a:p>
            <a:pPr algn="just" marL="632932" indent="-316466" lvl="1">
              <a:lnSpc>
                <a:spcPts val="4104"/>
              </a:lnSpc>
              <a:buAutoNum type="arabicPeriod" startAt="1"/>
            </a:pPr>
            <a:r>
              <a:rPr lang="en-US" b="true" sz="2931">
                <a:solidFill>
                  <a:srgbClr val="FFBD59"/>
                </a:solidFill>
                <a:latin typeface="HK Grotesk Bold"/>
                <a:ea typeface="HK Grotesk Bold"/>
                <a:cs typeface="HK Grotesk Bold"/>
                <a:sym typeface="HK Grotesk Bold"/>
              </a:rPr>
              <a:t>A</a:t>
            </a:r>
            <a:r>
              <a:rPr lang="en-US" b="true" sz="2931">
                <a:solidFill>
                  <a:srgbClr val="FFBD59"/>
                </a:solidFill>
                <a:latin typeface="HK Grotesk Bold"/>
                <a:ea typeface="HK Grotesk Bold"/>
                <a:cs typeface="HK Grotesk Bold"/>
                <a:sym typeface="HK Grotesk Bold"/>
              </a:rPr>
              <a:t>lert System Activation</a:t>
            </a:r>
            <a:r>
              <a:rPr lang="en-US" b="true" sz="2931">
                <a:solidFill>
                  <a:srgbClr val="FFFFFF"/>
                </a:solidFill>
                <a:latin typeface="HK Grotesk Bold"/>
                <a:ea typeface="HK Grotesk Bold"/>
                <a:cs typeface="HK Grotesk Bold"/>
                <a:sym typeface="HK Grotesk Bold"/>
              </a:rPr>
              <a:t>:</a:t>
            </a:r>
          </a:p>
          <a:p>
            <a:pPr algn="just" marL="1265865" indent="-421955" lvl="2">
              <a:lnSpc>
                <a:spcPts val="4104"/>
              </a:lnSpc>
              <a:buFont typeface="Arial"/>
              <a:buChar char="⚬"/>
            </a:pPr>
            <a:r>
              <a:rPr lang="en-US" sz="2931">
                <a:solidFill>
                  <a:srgbClr val="FFFFFF"/>
                </a:solidFill>
                <a:latin typeface="HK Grotesk"/>
                <a:ea typeface="HK Grotesk"/>
                <a:cs typeface="HK Grotesk"/>
                <a:sym typeface="HK Grotesk"/>
              </a:rPr>
              <a:t>Issue a beep alarm or voice alert to wake the driver.</a:t>
            </a:r>
          </a:p>
          <a:p>
            <a:pPr algn="just">
              <a:lnSpc>
                <a:spcPts val="4104"/>
              </a:lnSpc>
            </a:pPr>
          </a:p>
        </p:txBody>
      </p:sp>
      <p:sp>
        <p:nvSpPr>
          <p:cNvPr name="TextBox 5" id="5"/>
          <p:cNvSpPr txBox="true"/>
          <p:nvPr/>
        </p:nvSpPr>
        <p:spPr>
          <a:xfrm rot="0">
            <a:off x="1261295" y="640193"/>
            <a:ext cx="6668456" cy="950260"/>
          </a:xfrm>
          <a:prstGeom prst="rect">
            <a:avLst/>
          </a:prstGeom>
        </p:spPr>
        <p:txBody>
          <a:bodyPr anchor="t" rtlCol="false" tIns="0" lIns="0" bIns="0" rIns="0">
            <a:spAutoFit/>
          </a:bodyPr>
          <a:lstStyle/>
          <a:p>
            <a:pPr algn="l">
              <a:lnSpc>
                <a:spcPts val="7340"/>
              </a:lnSpc>
            </a:pPr>
            <a:r>
              <a:rPr lang="en-US" b="true" sz="6495">
                <a:solidFill>
                  <a:srgbClr val="FFFFFF"/>
                </a:solidFill>
                <a:latin typeface="Glacial Indifference Bold"/>
                <a:ea typeface="Glacial Indifference Bold"/>
                <a:cs typeface="Glacial Indifference Bold"/>
                <a:sym typeface="Glacial Indifference Bold"/>
              </a:rPr>
              <a:t>METHODOLOGY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0">
            <a:off x="1617243" y="346152"/>
            <a:ext cx="15053513" cy="9594696"/>
          </a:xfrm>
          <a:custGeom>
            <a:avLst/>
            <a:gdLst/>
            <a:ahLst/>
            <a:cxnLst/>
            <a:rect r="r" b="b" t="t" l="l"/>
            <a:pathLst>
              <a:path h="9594696" w="15053513">
                <a:moveTo>
                  <a:pt x="0" y="0"/>
                </a:moveTo>
                <a:lnTo>
                  <a:pt x="15053514" y="0"/>
                </a:lnTo>
                <a:lnTo>
                  <a:pt x="15053514" y="9594696"/>
                </a:lnTo>
                <a:lnTo>
                  <a:pt x="0" y="9594696"/>
                </a:lnTo>
                <a:lnTo>
                  <a:pt x="0" y="0"/>
                </a:lnTo>
                <a:close/>
              </a:path>
            </a:pathLst>
          </a:custGeom>
          <a:blipFill>
            <a:blip r:embed="rId3"/>
            <a:stretch>
              <a:fillRect l="-1776"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2113643"/>
            <a:ext cx="10287000" cy="14514286"/>
          </a:xfrm>
          <a:custGeom>
            <a:avLst/>
            <a:gdLst/>
            <a:ahLst/>
            <a:cxnLst/>
            <a:rect r="r" b="b" t="t" l="l"/>
            <a:pathLst>
              <a:path h="14514286" w="10287000">
                <a:moveTo>
                  <a:pt x="0" y="14514286"/>
                </a:moveTo>
                <a:lnTo>
                  <a:pt x="10287000" y="14514286"/>
                </a:lnTo>
                <a:lnTo>
                  <a:pt x="10287000" y="0"/>
                </a:lnTo>
                <a:lnTo>
                  <a:pt x="0" y="0"/>
                </a:lnTo>
                <a:lnTo>
                  <a:pt x="0" y="14514286"/>
                </a:lnTo>
                <a:close/>
              </a:path>
            </a:pathLst>
          </a:custGeom>
          <a:blipFill>
            <a:blip r:embed="rId3"/>
            <a:stretch>
              <a:fillRect l="0" t="0" r="0" b="0"/>
            </a:stretch>
          </a:blipFill>
        </p:spPr>
      </p:sp>
      <p:sp>
        <p:nvSpPr>
          <p:cNvPr name="TextBox 4" id="4"/>
          <p:cNvSpPr txBox="true"/>
          <p:nvPr/>
        </p:nvSpPr>
        <p:spPr>
          <a:xfrm rot="0">
            <a:off x="5740826" y="2253432"/>
            <a:ext cx="11518474" cy="963460"/>
          </a:xfrm>
          <a:prstGeom prst="rect">
            <a:avLst/>
          </a:prstGeom>
        </p:spPr>
        <p:txBody>
          <a:bodyPr anchor="t" rtlCol="false" tIns="0" lIns="0" bIns="0" rIns="0">
            <a:spAutoFit/>
          </a:bodyPr>
          <a:lstStyle/>
          <a:p>
            <a:pPr algn="just">
              <a:lnSpc>
                <a:spcPts val="7446"/>
              </a:lnSpc>
            </a:pPr>
            <a:r>
              <a:rPr lang="en-US" b="true" sz="6589">
                <a:solidFill>
                  <a:srgbClr val="FFFFFF"/>
                </a:solidFill>
                <a:latin typeface="Glacial Indifference Bold"/>
                <a:ea typeface="Glacial Indifference Bold"/>
                <a:cs typeface="Glacial Indifference Bold"/>
                <a:sym typeface="Glacial Indifference Bold"/>
              </a:rPr>
              <a:t>APPLICATIONS &amp; BENEFITS</a:t>
            </a:r>
          </a:p>
        </p:txBody>
      </p:sp>
      <p:sp>
        <p:nvSpPr>
          <p:cNvPr name="TextBox 5" id="5"/>
          <p:cNvSpPr txBox="true"/>
          <p:nvPr/>
        </p:nvSpPr>
        <p:spPr>
          <a:xfrm rot="0">
            <a:off x="5933049" y="3510709"/>
            <a:ext cx="10195617" cy="4791075"/>
          </a:xfrm>
          <a:prstGeom prst="rect">
            <a:avLst/>
          </a:prstGeom>
        </p:spPr>
        <p:txBody>
          <a:bodyPr anchor="t" rtlCol="false" tIns="0" lIns="0" bIns="0" rIns="0">
            <a:spAutoFit/>
          </a:bodyPr>
          <a:lstStyle/>
          <a:p>
            <a:pPr algn="just">
              <a:lnSpc>
                <a:spcPts val="4200"/>
              </a:lnSpc>
            </a:pPr>
          </a:p>
          <a:p>
            <a:pPr algn="just">
              <a:lnSpc>
                <a:spcPts val="4200"/>
              </a:lnSpc>
            </a:pPr>
            <a:r>
              <a:rPr lang="en-US" sz="3000" b="true">
                <a:solidFill>
                  <a:srgbClr val="FFFFFF"/>
                </a:solidFill>
                <a:latin typeface="HK Grotesk Bold"/>
                <a:ea typeface="HK Grotesk Bold"/>
                <a:cs typeface="HK Grotesk Bold"/>
                <a:sym typeface="HK Grotesk Bold"/>
              </a:rPr>
              <a:t>1. </a:t>
            </a:r>
            <a:r>
              <a:rPr lang="en-US" sz="3000" b="true">
                <a:solidFill>
                  <a:srgbClr val="FFBD59"/>
                </a:solidFill>
                <a:latin typeface="HK Grotesk Bold"/>
                <a:ea typeface="HK Grotesk Bold"/>
                <a:cs typeface="HK Grotesk Bold"/>
                <a:sym typeface="HK Grotesk Bold"/>
              </a:rPr>
              <a:t>Assistive Technology for Blind People</a:t>
            </a:r>
          </a:p>
          <a:p>
            <a:pPr algn="just" marL="647702" indent="-323851" lvl="1">
              <a:lnSpc>
                <a:spcPts val="4200"/>
              </a:lnSpc>
              <a:buFont typeface="Arial"/>
              <a:buChar char="•"/>
            </a:pPr>
            <a:r>
              <a:rPr lang="en-US" sz="3000">
                <a:solidFill>
                  <a:srgbClr val="FFFFFF"/>
                </a:solidFill>
                <a:latin typeface="HK Grotesk"/>
                <a:ea typeface="HK Grotesk"/>
                <a:cs typeface="HK Grotesk"/>
                <a:sym typeface="HK Grotesk"/>
              </a:rPr>
              <a:t>Improves social interaction by providing emotional awareness.</a:t>
            </a:r>
          </a:p>
          <a:p>
            <a:pPr algn="just" marL="647702" indent="-323851" lvl="1">
              <a:lnSpc>
                <a:spcPts val="4200"/>
              </a:lnSpc>
              <a:buFont typeface="Arial"/>
              <a:buChar char="•"/>
            </a:pPr>
            <a:r>
              <a:rPr lang="en-US" sz="3000">
                <a:solidFill>
                  <a:srgbClr val="FFFFFF"/>
                </a:solidFill>
                <a:latin typeface="HK Grotesk"/>
                <a:ea typeface="HK Grotesk"/>
                <a:cs typeface="HK Grotesk"/>
                <a:sym typeface="HK Grotesk"/>
              </a:rPr>
              <a:t> Enhances accessibility and independent communication.</a:t>
            </a:r>
          </a:p>
          <a:p>
            <a:pPr algn="just">
              <a:lnSpc>
                <a:spcPts val="4200"/>
              </a:lnSpc>
            </a:pPr>
            <a:r>
              <a:rPr lang="en-US" sz="3000" b="true">
                <a:solidFill>
                  <a:srgbClr val="FFFFFF"/>
                </a:solidFill>
                <a:latin typeface="HK Grotesk Bold"/>
                <a:ea typeface="HK Grotesk Bold"/>
                <a:cs typeface="HK Grotesk Bold"/>
                <a:sym typeface="HK Grotesk Bold"/>
              </a:rPr>
              <a:t>2. </a:t>
            </a:r>
            <a:r>
              <a:rPr lang="en-US" sz="3000" b="true">
                <a:solidFill>
                  <a:srgbClr val="FFBD59"/>
                </a:solidFill>
                <a:latin typeface="HK Grotesk Bold"/>
                <a:ea typeface="HK Grotesk Bold"/>
                <a:cs typeface="HK Grotesk Bold"/>
                <a:sym typeface="HK Grotesk Bold"/>
              </a:rPr>
              <a:t>Driver Alertness Monitoring</a:t>
            </a:r>
          </a:p>
          <a:p>
            <a:pPr algn="just" marL="647702" indent="-323851" lvl="1">
              <a:lnSpc>
                <a:spcPts val="4200"/>
              </a:lnSpc>
              <a:buFont typeface="Arial"/>
              <a:buChar char="•"/>
            </a:pPr>
            <a:r>
              <a:rPr lang="en-US" sz="3000">
                <a:solidFill>
                  <a:srgbClr val="FFFFFF"/>
                </a:solidFill>
                <a:latin typeface="HK Grotesk"/>
                <a:ea typeface="HK Grotesk"/>
                <a:cs typeface="HK Grotesk"/>
                <a:sym typeface="HK Grotesk"/>
              </a:rPr>
              <a:t> Reduces road accidents caused by driver fatigue.</a:t>
            </a:r>
          </a:p>
          <a:p>
            <a:pPr algn="just" marL="647702" indent="-323851" lvl="1">
              <a:lnSpc>
                <a:spcPts val="4200"/>
              </a:lnSpc>
              <a:buFont typeface="Arial"/>
              <a:buChar char="•"/>
            </a:pPr>
            <a:r>
              <a:rPr lang="en-US" sz="3000">
                <a:solidFill>
                  <a:srgbClr val="FFFFFF"/>
                </a:solidFill>
                <a:latin typeface="HK Grotesk"/>
                <a:ea typeface="HK Grotesk"/>
                <a:cs typeface="HK Grotesk"/>
                <a:sym typeface="HK Grotesk"/>
              </a:rPr>
              <a:t> Increases road safety and driving efficiency.</a:t>
            </a:r>
          </a:p>
          <a:p>
            <a:pPr algn="just">
              <a:lnSpc>
                <a:spcPts val="4200"/>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3856946" y="-3856946"/>
            <a:ext cx="10287000" cy="18000893"/>
          </a:xfrm>
          <a:custGeom>
            <a:avLst/>
            <a:gdLst/>
            <a:ahLst/>
            <a:cxnLst/>
            <a:rect r="r" b="b" t="t" l="l"/>
            <a:pathLst>
              <a:path h="18000893" w="10287000">
                <a:moveTo>
                  <a:pt x="0" y="18000892"/>
                </a:moveTo>
                <a:lnTo>
                  <a:pt x="10287000" y="18000892"/>
                </a:lnTo>
                <a:lnTo>
                  <a:pt x="10287000" y="0"/>
                </a:lnTo>
                <a:lnTo>
                  <a:pt x="0" y="0"/>
                </a:lnTo>
                <a:lnTo>
                  <a:pt x="0" y="18000892"/>
                </a:lnTo>
                <a:close/>
              </a:path>
            </a:pathLst>
          </a:custGeom>
          <a:blipFill>
            <a:blip r:embed="rId3"/>
            <a:stretch>
              <a:fillRect l="-12010" t="0" r="-12010" b="0"/>
            </a:stretch>
          </a:blipFill>
        </p:spPr>
      </p:sp>
      <p:sp>
        <p:nvSpPr>
          <p:cNvPr name="Freeform 4" id="4"/>
          <p:cNvSpPr/>
          <p:nvPr/>
        </p:nvSpPr>
        <p:spPr>
          <a:xfrm flipH="false" flipV="false" rot="0">
            <a:off x="752981" y="1268235"/>
            <a:ext cx="3716250" cy="5405454"/>
          </a:xfrm>
          <a:custGeom>
            <a:avLst/>
            <a:gdLst/>
            <a:ahLst/>
            <a:cxnLst/>
            <a:rect r="r" b="b" t="t" l="l"/>
            <a:pathLst>
              <a:path h="5405454" w="3716250">
                <a:moveTo>
                  <a:pt x="0" y="0"/>
                </a:moveTo>
                <a:lnTo>
                  <a:pt x="3716250" y="0"/>
                </a:lnTo>
                <a:lnTo>
                  <a:pt x="3716250" y="5405455"/>
                </a:lnTo>
                <a:lnTo>
                  <a:pt x="0" y="5405455"/>
                </a:lnTo>
                <a:lnTo>
                  <a:pt x="0" y="0"/>
                </a:lnTo>
                <a:close/>
              </a:path>
            </a:pathLst>
          </a:custGeom>
          <a:blipFill>
            <a:blip r:embed="rId4"/>
            <a:stretch>
              <a:fillRect l="0" t="0" r="0" b="0"/>
            </a:stretch>
          </a:blipFill>
        </p:spPr>
      </p:sp>
      <p:sp>
        <p:nvSpPr>
          <p:cNvPr name="TextBox 5" id="5"/>
          <p:cNvSpPr txBox="true"/>
          <p:nvPr/>
        </p:nvSpPr>
        <p:spPr>
          <a:xfrm rot="0">
            <a:off x="5821211" y="1531783"/>
            <a:ext cx="7103388" cy="1045121"/>
          </a:xfrm>
          <a:prstGeom prst="rect">
            <a:avLst/>
          </a:prstGeom>
        </p:spPr>
        <p:txBody>
          <a:bodyPr anchor="t" rtlCol="false" tIns="0" lIns="0" bIns="0" rIns="0">
            <a:spAutoFit/>
          </a:bodyPr>
          <a:lstStyle/>
          <a:p>
            <a:pPr algn="just">
              <a:lnSpc>
                <a:spcPts val="8140"/>
              </a:lnSpc>
            </a:pPr>
            <a:r>
              <a:rPr lang="en-US" b="true" sz="7204">
                <a:solidFill>
                  <a:srgbClr val="FFFFFF"/>
                </a:solidFill>
                <a:latin typeface="Glacial Indifference Bold"/>
                <a:ea typeface="Glacial Indifference Bold"/>
                <a:cs typeface="Glacial Indifference Bold"/>
                <a:sym typeface="Glacial Indifference Bold"/>
              </a:rPr>
              <a:t>DATA SET</a:t>
            </a:r>
          </a:p>
        </p:txBody>
      </p:sp>
      <p:sp>
        <p:nvSpPr>
          <p:cNvPr name="TextBox 6" id="6"/>
          <p:cNvSpPr txBox="true"/>
          <p:nvPr/>
        </p:nvSpPr>
        <p:spPr>
          <a:xfrm rot="0">
            <a:off x="5680799" y="2733791"/>
            <a:ext cx="11895015" cy="5244775"/>
          </a:xfrm>
          <a:prstGeom prst="rect">
            <a:avLst/>
          </a:prstGeom>
        </p:spPr>
        <p:txBody>
          <a:bodyPr anchor="t" rtlCol="false" tIns="0" lIns="0" bIns="0" rIns="0">
            <a:spAutoFit/>
          </a:bodyPr>
          <a:lstStyle/>
          <a:p>
            <a:pPr algn="just">
              <a:lnSpc>
                <a:spcPts val="5210"/>
              </a:lnSpc>
            </a:pPr>
            <a:r>
              <a:rPr lang="en-US" sz="2894">
                <a:solidFill>
                  <a:srgbClr val="FFFFFF"/>
                </a:solidFill>
                <a:latin typeface="HK Grotesk"/>
                <a:ea typeface="HK Grotesk"/>
                <a:cs typeface="HK Grotesk"/>
                <a:sym typeface="HK Grotesk"/>
              </a:rPr>
              <a:t>For the facial expression recognition challenge, Kaggle is supplying training and testing photos (FER-2013). It's made up of grayscale photographs of people's faces that have been pre cropped to 48 pixels and labeled with seven different emotional states: neutral, surprise, sadness, happiness, fear, anger, and disgust. However, the training and testing purposes, the dataset contains 35887 facial photos with facial expression labels.  These raw photos were transformed into training and testing images.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4803682" y="-3291551"/>
            <a:ext cx="10287000" cy="16870101"/>
          </a:xfrm>
          <a:custGeom>
            <a:avLst/>
            <a:gdLst/>
            <a:ahLst/>
            <a:cxnLst/>
            <a:rect r="r" b="b" t="t" l="l"/>
            <a:pathLst>
              <a:path h="16870101" w="10287000">
                <a:moveTo>
                  <a:pt x="0" y="16870102"/>
                </a:moveTo>
                <a:lnTo>
                  <a:pt x="10287000" y="16870102"/>
                </a:lnTo>
                <a:lnTo>
                  <a:pt x="10287000" y="0"/>
                </a:lnTo>
                <a:lnTo>
                  <a:pt x="0" y="0"/>
                </a:lnTo>
                <a:lnTo>
                  <a:pt x="0" y="16870102"/>
                </a:lnTo>
                <a:close/>
              </a:path>
            </a:pathLst>
          </a:custGeom>
          <a:blipFill>
            <a:blip r:embed="rId3"/>
            <a:stretch>
              <a:fillRect l="-8115" t="0" r="-8115" b="0"/>
            </a:stretch>
          </a:blipFill>
        </p:spPr>
      </p:sp>
      <p:sp>
        <p:nvSpPr>
          <p:cNvPr name="TextBox 4" id="4"/>
          <p:cNvSpPr txBox="true"/>
          <p:nvPr/>
        </p:nvSpPr>
        <p:spPr>
          <a:xfrm rot="0">
            <a:off x="5041674" y="956711"/>
            <a:ext cx="8204652" cy="1044320"/>
          </a:xfrm>
          <a:prstGeom prst="rect">
            <a:avLst/>
          </a:prstGeom>
        </p:spPr>
        <p:txBody>
          <a:bodyPr anchor="t" rtlCol="false" tIns="0" lIns="0" bIns="0" rIns="0">
            <a:spAutoFit/>
          </a:bodyPr>
          <a:lstStyle/>
          <a:p>
            <a:pPr algn="just">
              <a:lnSpc>
                <a:spcPts val="8039"/>
              </a:lnSpc>
            </a:pPr>
            <a:r>
              <a:rPr lang="en-US" b="true" sz="7114">
                <a:solidFill>
                  <a:srgbClr val="FFFFFF"/>
                </a:solidFill>
                <a:latin typeface="Glacial Indifference Bold"/>
                <a:ea typeface="Glacial Indifference Bold"/>
                <a:cs typeface="Glacial Indifference Bold"/>
                <a:sym typeface="Glacial Indifference Bold"/>
              </a:rPr>
              <a:t>REFERENCE PAPERS</a:t>
            </a:r>
          </a:p>
        </p:txBody>
      </p:sp>
      <p:sp>
        <p:nvSpPr>
          <p:cNvPr name="TextBox 5" id="5"/>
          <p:cNvSpPr txBox="true"/>
          <p:nvPr/>
        </p:nvSpPr>
        <p:spPr>
          <a:xfrm rot="0">
            <a:off x="4381722" y="2429564"/>
            <a:ext cx="12060249" cy="6235066"/>
          </a:xfrm>
          <a:prstGeom prst="rect">
            <a:avLst/>
          </a:prstGeom>
        </p:spPr>
        <p:txBody>
          <a:bodyPr anchor="t" rtlCol="false" tIns="0" lIns="0" bIns="0" rIns="0">
            <a:spAutoFit/>
          </a:bodyPr>
          <a:lstStyle/>
          <a:p>
            <a:pPr algn="l" marL="518154" indent="-259077" lvl="1">
              <a:lnSpc>
                <a:spcPts val="3359"/>
              </a:lnSpc>
              <a:buAutoNum type="arabicPeriod" startAt="1"/>
            </a:pPr>
            <a:r>
              <a:rPr lang="en-US" sz="2399">
                <a:solidFill>
                  <a:srgbClr val="FFFFFF"/>
                </a:solidFill>
                <a:latin typeface="HK Grotesk"/>
                <a:ea typeface="HK Grotesk"/>
                <a:cs typeface="HK Grotesk"/>
                <a:sym typeface="HK Grotesk"/>
              </a:rPr>
              <a:t>EMOTION RECOGNITION BASED ON CONVOLUTIONAL NEURAL NETWORK (CNN)-2021</a:t>
            </a:r>
          </a:p>
          <a:p>
            <a:pPr algn="l" marL="518154" indent="-259077" lvl="1">
              <a:lnSpc>
                <a:spcPts val="3359"/>
              </a:lnSpc>
              <a:buAutoNum type="arabicPeriod" startAt="1"/>
            </a:pPr>
            <a:r>
              <a:rPr lang="en-US" sz="2399">
                <a:solidFill>
                  <a:srgbClr val="FFFFFF"/>
                </a:solidFill>
                <a:latin typeface="HK Grotesk"/>
                <a:ea typeface="HK Grotesk"/>
                <a:cs typeface="HK Grotesk"/>
                <a:sym typeface="HK Grotesk"/>
              </a:rPr>
              <a:t>HUMAN EMOTION DETECTION USING OPEN CV - 2022</a:t>
            </a:r>
          </a:p>
          <a:p>
            <a:pPr algn="l" marL="496564" indent="-248282" lvl="1">
              <a:lnSpc>
                <a:spcPts val="3219"/>
              </a:lnSpc>
              <a:buAutoNum type="arabicPeriod" startAt="1"/>
            </a:pPr>
            <a:r>
              <a:rPr lang="en-US" sz="2299">
                <a:solidFill>
                  <a:srgbClr val="FFFFFF"/>
                </a:solidFill>
                <a:latin typeface="HK Grotesk"/>
                <a:ea typeface="HK Grotesk"/>
                <a:cs typeface="HK Grotesk"/>
                <a:sym typeface="HK Grotesk"/>
              </a:rPr>
              <a:t> ARTIFICIAL INTELLIGENCE AND FACE EMOTION PREDICTION BASED TRAINING FOR AUTISM KIDS  -2022</a:t>
            </a:r>
          </a:p>
          <a:p>
            <a:pPr algn="l" marL="518154" indent="-259077" lvl="1">
              <a:lnSpc>
                <a:spcPts val="3359"/>
              </a:lnSpc>
              <a:buAutoNum type="arabicPeriod" startAt="1"/>
            </a:pPr>
            <a:r>
              <a:rPr lang="en-US" sz="2399">
                <a:solidFill>
                  <a:srgbClr val="FFFFFF"/>
                </a:solidFill>
                <a:latin typeface="HK Grotesk"/>
                <a:ea typeface="HK Grotesk"/>
                <a:cs typeface="HK Grotesk"/>
                <a:sym typeface="HK Grotesk"/>
              </a:rPr>
              <a:t>EMOTION RECOGNITION IN IMAGES AND VIDEO WITH PYTHON FOR AUTISM ASSESSMENT-2024</a:t>
            </a:r>
          </a:p>
          <a:p>
            <a:pPr algn="l" marL="518154" indent="-259077" lvl="1">
              <a:lnSpc>
                <a:spcPts val="3359"/>
              </a:lnSpc>
              <a:buAutoNum type="arabicPeriod" startAt="1"/>
            </a:pPr>
            <a:r>
              <a:rPr lang="en-US" sz="2399">
                <a:solidFill>
                  <a:srgbClr val="FFFFFF"/>
                </a:solidFill>
                <a:latin typeface="HK Grotesk"/>
                <a:ea typeface="HK Grotesk"/>
                <a:cs typeface="HK Grotesk"/>
                <a:sym typeface="HK Grotesk"/>
              </a:rPr>
              <a:t>REAL TIME EMOTION RECOGNITION USING IMAGE CLASSIFICATION - 2023</a:t>
            </a:r>
          </a:p>
          <a:p>
            <a:pPr algn="l" marL="518154" indent="-259077" lvl="1">
              <a:lnSpc>
                <a:spcPts val="3359"/>
              </a:lnSpc>
              <a:buAutoNum type="arabicPeriod" startAt="1"/>
            </a:pPr>
            <a:r>
              <a:rPr lang="en-US" sz="2399">
                <a:solidFill>
                  <a:srgbClr val="FFFFFF"/>
                </a:solidFill>
                <a:latin typeface="HK Grotesk"/>
                <a:ea typeface="HK Grotesk"/>
                <a:cs typeface="HK Grotesk"/>
                <a:sym typeface="HK Grotesk"/>
              </a:rPr>
              <a:t>OPENCV AND PYTHON FOR EMOTION ANALYSIS OF FACE EXPRESSIONS-2023</a:t>
            </a:r>
          </a:p>
          <a:p>
            <a:pPr algn="l" marL="518154" indent="-259077" lvl="1">
              <a:lnSpc>
                <a:spcPts val="3359"/>
              </a:lnSpc>
              <a:buAutoNum type="arabicPeriod" startAt="1"/>
            </a:pPr>
            <a:r>
              <a:rPr lang="en-US" sz="2399">
                <a:solidFill>
                  <a:srgbClr val="FFFFFF"/>
                </a:solidFill>
                <a:latin typeface="HK Grotesk"/>
                <a:ea typeface="HK Grotesk"/>
                <a:cs typeface="HK Grotesk"/>
                <a:sym typeface="HK Grotesk"/>
              </a:rPr>
              <a:t>AI AND FACE EMOTION PREDICTION BASED TRAINING FOR AUTISM KIDS-2020</a:t>
            </a:r>
          </a:p>
          <a:p>
            <a:pPr algn="l" marL="518154" indent="-259077" lvl="1">
              <a:lnSpc>
                <a:spcPts val="3359"/>
              </a:lnSpc>
              <a:buAutoNum type="arabicPeriod" startAt="1"/>
            </a:pPr>
            <a:r>
              <a:rPr lang="en-US" sz="2399">
                <a:solidFill>
                  <a:srgbClr val="FFFFFF"/>
                </a:solidFill>
                <a:latin typeface="HK Grotesk"/>
                <a:ea typeface="HK Grotesk"/>
                <a:cs typeface="HK Grotesk"/>
                <a:sym typeface="HK Grotesk"/>
              </a:rPr>
              <a:t>MACHINE LEARNING AND DEEP LEARNING TECHNIQUES FOR EXPRESSION BASED FACIAL RECOGNITION-2023</a:t>
            </a:r>
          </a:p>
          <a:p>
            <a:pPr algn="l" marL="518154" indent="-259077" lvl="1">
              <a:lnSpc>
                <a:spcPts val="3359"/>
              </a:lnSpc>
              <a:buAutoNum type="arabicPeriod" startAt="1"/>
            </a:pPr>
            <a:r>
              <a:rPr lang="en-US" sz="2399">
                <a:solidFill>
                  <a:srgbClr val="FFFFFF"/>
                </a:solidFill>
                <a:latin typeface="HK Grotesk"/>
                <a:ea typeface="HK Grotesk"/>
                <a:cs typeface="HK Grotesk"/>
                <a:sym typeface="HK Grotesk"/>
              </a:rPr>
              <a:t>IMPROVED OPTIMIZER WITH DL MODEL FOR EMOTION DETECTION-2024</a:t>
            </a:r>
          </a:p>
          <a:p>
            <a:pPr algn="l" marL="518154" indent="-259077" lvl="1">
              <a:lnSpc>
                <a:spcPts val="3359"/>
              </a:lnSpc>
              <a:buAutoNum type="arabicPeriod" startAt="1"/>
            </a:pPr>
            <a:r>
              <a:rPr lang="en-US" sz="2399">
                <a:solidFill>
                  <a:srgbClr val="FFFFFF"/>
                </a:solidFill>
                <a:latin typeface="HK Grotesk"/>
                <a:ea typeface="HK Grotesk"/>
                <a:cs typeface="HK Grotesk"/>
                <a:sym typeface="HK Grotesk"/>
              </a:rPr>
              <a:t>EXPLORING DIFFERENT TECHNIQUES FOR EMOTION DETECTION THROUGH FACE RECOGNITION-2023</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3990975" y="-4000500"/>
            <a:ext cx="10287000" cy="18288000"/>
          </a:xfrm>
          <a:custGeom>
            <a:avLst/>
            <a:gdLst/>
            <a:ahLst/>
            <a:cxnLst/>
            <a:rect r="r" b="b" t="t" l="l"/>
            <a:pathLst>
              <a:path h="18288000" w="10287000">
                <a:moveTo>
                  <a:pt x="0" y="18288000"/>
                </a:moveTo>
                <a:lnTo>
                  <a:pt x="10287000" y="18288000"/>
                </a:lnTo>
                <a:lnTo>
                  <a:pt x="10287000" y="0"/>
                </a:lnTo>
                <a:lnTo>
                  <a:pt x="0" y="0"/>
                </a:lnTo>
                <a:lnTo>
                  <a:pt x="0" y="18288000"/>
                </a:lnTo>
                <a:close/>
              </a:path>
            </a:pathLst>
          </a:custGeom>
          <a:blipFill>
            <a:blip r:embed="rId3"/>
            <a:stretch>
              <a:fillRect l="-12999" t="0" r="-12999" b="0"/>
            </a:stretch>
          </a:blipFill>
        </p:spPr>
      </p:sp>
      <p:sp>
        <p:nvSpPr>
          <p:cNvPr name="TextBox 4" id="4"/>
          <p:cNvSpPr txBox="true"/>
          <p:nvPr/>
        </p:nvSpPr>
        <p:spPr>
          <a:xfrm rot="0">
            <a:off x="6843362" y="1485425"/>
            <a:ext cx="5330557" cy="1044320"/>
          </a:xfrm>
          <a:prstGeom prst="rect">
            <a:avLst/>
          </a:prstGeom>
        </p:spPr>
        <p:txBody>
          <a:bodyPr anchor="t" rtlCol="false" tIns="0" lIns="0" bIns="0" rIns="0">
            <a:spAutoFit/>
          </a:bodyPr>
          <a:lstStyle/>
          <a:p>
            <a:pPr algn="just">
              <a:lnSpc>
                <a:spcPts val="8039"/>
              </a:lnSpc>
            </a:pPr>
            <a:r>
              <a:rPr lang="en-US" b="true" sz="7114">
                <a:solidFill>
                  <a:srgbClr val="FFFFFF"/>
                </a:solidFill>
                <a:latin typeface="Glacial Indifference Bold"/>
                <a:ea typeface="Glacial Indifference Bold"/>
                <a:cs typeface="Glacial Indifference Bold"/>
                <a:sym typeface="Glacial Indifference Bold"/>
              </a:rPr>
              <a:t>TIMELINE</a:t>
            </a:r>
          </a:p>
        </p:txBody>
      </p:sp>
      <p:sp>
        <p:nvSpPr>
          <p:cNvPr name="TextBox 5" id="5"/>
          <p:cNvSpPr txBox="true"/>
          <p:nvPr/>
        </p:nvSpPr>
        <p:spPr>
          <a:xfrm rot="0">
            <a:off x="6975609" y="2834868"/>
            <a:ext cx="10963370" cy="5812486"/>
          </a:xfrm>
          <a:prstGeom prst="rect">
            <a:avLst/>
          </a:prstGeom>
        </p:spPr>
        <p:txBody>
          <a:bodyPr anchor="t" rtlCol="false" tIns="0" lIns="0" bIns="0" rIns="0">
            <a:spAutoFit/>
          </a:bodyPr>
          <a:lstStyle/>
          <a:p>
            <a:pPr algn="l">
              <a:lnSpc>
                <a:spcPts val="3551"/>
              </a:lnSpc>
            </a:pPr>
            <a:r>
              <a:rPr lang="en-US" sz="2536" b="true">
                <a:solidFill>
                  <a:srgbClr val="FFFFFF"/>
                </a:solidFill>
                <a:latin typeface="HK Grotesk Bold"/>
                <a:ea typeface="HK Grotesk Bold"/>
                <a:cs typeface="HK Grotesk Bold"/>
                <a:sym typeface="HK Grotesk Bold"/>
              </a:rPr>
              <a:t>First Review: </a:t>
            </a:r>
          </a:p>
          <a:p>
            <a:pPr algn="l" marL="547728" indent="-273864" lvl="1">
              <a:lnSpc>
                <a:spcPts val="3551"/>
              </a:lnSpc>
              <a:buFont typeface="Arial"/>
              <a:buChar char="•"/>
            </a:pPr>
            <a:r>
              <a:rPr lang="en-US" sz="2536">
                <a:solidFill>
                  <a:srgbClr val="FFFFFF"/>
                </a:solidFill>
                <a:latin typeface="HK Grotesk"/>
                <a:ea typeface="HK Grotesk"/>
                <a:cs typeface="HK Grotesk"/>
                <a:sym typeface="HK Grotesk"/>
              </a:rPr>
              <a:t>Define the problem statement and objectives and collection of Data set.</a:t>
            </a:r>
          </a:p>
          <a:p>
            <a:pPr algn="l" marL="547728" indent="-273864" lvl="1">
              <a:lnSpc>
                <a:spcPts val="3551"/>
              </a:lnSpc>
              <a:buFont typeface="Arial"/>
              <a:buChar char="•"/>
            </a:pPr>
            <a:r>
              <a:rPr lang="en-US" sz="2536">
                <a:solidFill>
                  <a:srgbClr val="FFFFFF"/>
                </a:solidFill>
                <a:latin typeface="HK Grotesk"/>
                <a:ea typeface="HK Grotesk"/>
                <a:cs typeface="HK Grotesk"/>
                <a:sym typeface="HK Grotesk"/>
              </a:rPr>
              <a:t> Conduct literature review and analyze existing emotion detection methods.</a:t>
            </a:r>
          </a:p>
          <a:p>
            <a:pPr algn="l" marL="547728" indent="-273864" lvl="1">
              <a:lnSpc>
                <a:spcPts val="3551"/>
              </a:lnSpc>
              <a:buFont typeface="Arial"/>
              <a:buChar char="•"/>
            </a:pPr>
            <a:r>
              <a:rPr lang="en-US" sz="2536">
                <a:solidFill>
                  <a:srgbClr val="FFFFFF"/>
                </a:solidFill>
                <a:latin typeface="HK Grotesk"/>
                <a:ea typeface="HK Grotesk"/>
                <a:cs typeface="HK Grotesk"/>
                <a:sym typeface="HK Grotesk"/>
              </a:rPr>
              <a:t> Select the methodology (CNN-based detection)</a:t>
            </a:r>
          </a:p>
          <a:p>
            <a:pPr algn="l">
              <a:lnSpc>
                <a:spcPts val="3551"/>
              </a:lnSpc>
            </a:pPr>
            <a:r>
              <a:rPr lang="en-US" sz="2536" b="true">
                <a:solidFill>
                  <a:srgbClr val="FFFFFF"/>
                </a:solidFill>
                <a:latin typeface="HK Grotesk Bold"/>
                <a:ea typeface="HK Grotesk Bold"/>
                <a:cs typeface="HK Grotesk Bold"/>
                <a:sym typeface="HK Grotesk Bold"/>
              </a:rPr>
              <a:t>Second Review</a:t>
            </a:r>
            <a:r>
              <a:rPr lang="en-US" sz="2536">
                <a:solidFill>
                  <a:srgbClr val="FFFFFF"/>
                </a:solidFill>
                <a:latin typeface="HK Grotesk"/>
                <a:ea typeface="HK Grotesk"/>
                <a:cs typeface="HK Grotesk"/>
                <a:sym typeface="HK Grotesk"/>
              </a:rPr>
              <a:t>: </a:t>
            </a:r>
          </a:p>
          <a:p>
            <a:pPr algn="l" marL="547728" indent="-273864" lvl="1">
              <a:lnSpc>
                <a:spcPts val="3551"/>
              </a:lnSpc>
              <a:buFont typeface="Arial"/>
              <a:buChar char="•"/>
            </a:pPr>
            <a:r>
              <a:rPr lang="en-US" sz="2536">
                <a:solidFill>
                  <a:srgbClr val="FFFFFF"/>
                </a:solidFill>
                <a:latin typeface="HK Grotesk"/>
                <a:ea typeface="HK Grotesk"/>
                <a:cs typeface="HK Grotesk"/>
                <a:sym typeface="HK Grotesk"/>
              </a:rPr>
              <a:t>Implementation of code.</a:t>
            </a:r>
          </a:p>
          <a:p>
            <a:pPr algn="l" marL="547728" indent="-273864" lvl="1">
              <a:lnSpc>
                <a:spcPts val="3551"/>
              </a:lnSpc>
              <a:buFont typeface="Arial"/>
              <a:buChar char="•"/>
            </a:pPr>
            <a:r>
              <a:rPr lang="en-US" sz="2536">
                <a:solidFill>
                  <a:srgbClr val="FFFFFF"/>
                </a:solidFill>
                <a:latin typeface="HK Grotesk"/>
                <a:ea typeface="HK Grotesk"/>
                <a:cs typeface="HK Grotesk"/>
                <a:sym typeface="HK Grotesk"/>
              </a:rPr>
              <a:t>Training the</a:t>
            </a:r>
            <a:r>
              <a:rPr lang="en-US" sz="2536">
                <a:solidFill>
                  <a:srgbClr val="FFFFFF"/>
                </a:solidFill>
                <a:latin typeface="HK Grotesk"/>
                <a:ea typeface="HK Grotesk"/>
                <a:cs typeface="HK Grotesk"/>
                <a:sym typeface="HK Grotesk"/>
              </a:rPr>
              <a:t> model .</a:t>
            </a:r>
          </a:p>
          <a:p>
            <a:pPr algn="l" marL="547728" indent="-273864" lvl="1">
              <a:lnSpc>
                <a:spcPts val="3551"/>
              </a:lnSpc>
              <a:buFont typeface="Arial"/>
              <a:buChar char="•"/>
            </a:pPr>
            <a:r>
              <a:rPr lang="en-US" sz="2536">
                <a:solidFill>
                  <a:srgbClr val="FFFFFF"/>
                </a:solidFill>
                <a:latin typeface="HK Grotesk"/>
                <a:ea typeface="HK Grotesk"/>
                <a:cs typeface="HK Grotesk"/>
                <a:sym typeface="HK Grotesk"/>
              </a:rPr>
              <a:t>Test algorithm performance on sample datasets.</a:t>
            </a:r>
          </a:p>
          <a:p>
            <a:pPr algn="l">
              <a:lnSpc>
                <a:spcPts val="3551"/>
              </a:lnSpc>
            </a:pPr>
            <a:r>
              <a:rPr lang="en-US" sz="2536" b="true">
                <a:solidFill>
                  <a:srgbClr val="FFFFFF"/>
                </a:solidFill>
                <a:latin typeface="HK Grotesk Bold"/>
                <a:ea typeface="HK Grotesk Bold"/>
                <a:cs typeface="HK Grotesk Bold"/>
                <a:sym typeface="HK Grotesk Bold"/>
              </a:rPr>
              <a:t>Final</a:t>
            </a:r>
            <a:r>
              <a:rPr lang="en-US" sz="2536" b="true">
                <a:solidFill>
                  <a:srgbClr val="FFFFFF"/>
                </a:solidFill>
                <a:latin typeface="HK Grotesk Bold"/>
                <a:ea typeface="HK Grotesk Bold"/>
                <a:cs typeface="HK Grotesk Bold"/>
                <a:sym typeface="HK Grotesk Bold"/>
              </a:rPr>
              <a:t> Review: </a:t>
            </a:r>
          </a:p>
          <a:p>
            <a:pPr algn="l" marL="547728" indent="-273864" lvl="1">
              <a:lnSpc>
                <a:spcPts val="3551"/>
              </a:lnSpc>
              <a:buFont typeface="Arial"/>
              <a:buChar char="•"/>
            </a:pPr>
            <a:r>
              <a:rPr lang="en-US" sz="2536">
                <a:solidFill>
                  <a:srgbClr val="FFFFFF"/>
                </a:solidFill>
                <a:latin typeface="HK Grotesk"/>
                <a:ea typeface="HK Grotesk"/>
                <a:cs typeface="HK Grotesk"/>
                <a:sym typeface="HK Grotesk"/>
              </a:rPr>
              <a:t>Implement real-time live FER system.</a:t>
            </a:r>
          </a:p>
          <a:p>
            <a:pPr algn="l" marL="547728" indent="-273864" lvl="1">
              <a:lnSpc>
                <a:spcPts val="3551"/>
              </a:lnSpc>
              <a:buFont typeface="Arial"/>
              <a:buChar char="•"/>
            </a:pPr>
            <a:r>
              <a:rPr lang="en-US" sz="2536">
                <a:solidFill>
                  <a:srgbClr val="FFFFFF"/>
                </a:solidFill>
                <a:latin typeface="HK Grotesk"/>
                <a:ea typeface="HK Grotesk"/>
                <a:cs typeface="HK Grotesk"/>
                <a:sym typeface="HK Grotesk"/>
              </a:rPr>
              <a:t>Solving error</a:t>
            </a:r>
            <a:r>
              <a:rPr lang="en-US" sz="2536">
                <a:solidFill>
                  <a:srgbClr val="FFFFFF"/>
                </a:solidFill>
                <a:latin typeface="HK Grotesk"/>
                <a:ea typeface="HK Grotesk"/>
                <a:cs typeface="HK Grotesk"/>
                <a:sym typeface="HK Grotesk"/>
              </a:rPr>
              <a:t> for better accuracy in real-world conditions.</a:t>
            </a:r>
          </a:p>
          <a:p>
            <a:pPr algn="l">
              <a:lnSpc>
                <a:spcPts val="3551"/>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0">
            <a:off x="4338336" y="-3069785"/>
            <a:ext cx="9611327" cy="13560956"/>
          </a:xfrm>
          <a:custGeom>
            <a:avLst/>
            <a:gdLst/>
            <a:ahLst/>
            <a:cxnLst/>
            <a:rect r="r" b="b" t="t" l="l"/>
            <a:pathLst>
              <a:path h="13560956" w="9611327">
                <a:moveTo>
                  <a:pt x="0" y="0"/>
                </a:moveTo>
                <a:lnTo>
                  <a:pt x="9611328" y="0"/>
                </a:lnTo>
                <a:lnTo>
                  <a:pt x="9611328" y="13560956"/>
                </a:lnTo>
                <a:lnTo>
                  <a:pt x="0" y="13560956"/>
                </a:lnTo>
                <a:lnTo>
                  <a:pt x="0" y="0"/>
                </a:lnTo>
                <a:close/>
              </a:path>
            </a:pathLst>
          </a:custGeom>
          <a:blipFill>
            <a:blip r:embed="rId3"/>
            <a:stretch>
              <a:fillRect l="0" t="0" r="0" b="0"/>
            </a:stretch>
          </a:blipFill>
        </p:spPr>
      </p:sp>
      <p:sp>
        <p:nvSpPr>
          <p:cNvPr name="TextBox 4" id="4"/>
          <p:cNvSpPr txBox="true"/>
          <p:nvPr/>
        </p:nvSpPr>
        <p:spPr>
          <a:xfrm rot="0">
            <a:off x="4651632" y="4171798"/>
            <a:ext cx="8984736" cy="1451033"/>
          </a:xfrm>
          <a:prstGeom prst="rect">
            <a:avLst/>
          </a:prstGeom>
        </p:spPr>
        <p:txBody>
          <a:bodyPr anchor="t" rtlCol="false" tIns="0" lIns="0" bIns="0" rIns="0">
            <a:spAutoFit/>
          </a:bodyPr>
          <a:lstStyle/>
          <a:p>
            <a:pPr algn="ctr">
              <a:lnSpc>
                <a:spcPts val="11307"/>
              </a:lnSpc>
            </a:pPr>
            <a:r>
              <a:rPr lang="en-US" b="true" sz="10006">
                <a:solidFill>
                  <a:srgbClr val="FFFFFF"/>
                </a:solidFill>
                <a:latin typeface="Glacial Indifference Bold"/>
                <a:ea typeface="Glacial Indifference Bold"/>
                <a:cs typeface="Glacial Indifference Bold"/>
                <a:sym typeface="Glacial Indifference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1660884" y="-1641834"/>
            <a:ext cx="10287000" cy="13570668"/>
          </a:xfrm>
          <a:custGeom>
            <a:avLst/>
            <a:gdLst/>
            <a:ahLst/>
            <a:cxnLst/>
            <a:rect r="r" b="b" t="t" l="l"/>
            <a:pathLst>
              <a:path h="13570668" w="10287000">
                <a:moveTo>
                  <a:pt x="0" y="0"/>
                </a:moveTo>
                <a:lnTo>
                  <a:pt x="10287000" y="0"/>
                </a:lnTo>
                <a:lnTo>
                  <a:pt x="10287000" y="13570668"/>
                </a:lnTo>
                <a:lnTo>
                  <a:pt x="0" y="13570668"/>
                </a:lnTo>
                <a:lnTo>
                  <a:pt x="0" y="0"/>
                </a:lnTo>
                <a:close/>
              </a:path>
            </a:pathLst>
          </a:custGeom>
          <a:blipFill>
            <a:blip r:embed="rId3"/>
            <a:stretch>
              <a:fillRect l="0" t="-6953" r="0" b="0"/>
            </a:stretch>
          </a:blipFill>
        </p:spPr>
      </p:sp>
      <p:grpSp>
        <p:nvGrpSpPr>
          <p:cNvPr name="Group 4" id="4"/>
          <p:cNvGrpSpPr>
            <a:grpSpLocks noChangeAspect="true"/>
          </p:cNvGrpSpPr>
          <p:nvPr/>
        </p:nvGrpSpPr>
        <p:grpSpPr>
          <a:xfrm rot="0">
            <a:off x="10691084" y="1864038"/>
            <a:ext cx="7177693" cy="7177693"/>
            <a:chOff x="0" y="0"/>
            <a:chExt cx="14840029" cy="14840029"/>
          </a:xfrm>
        </p:grpSpPr>
        <p:sp>
          <p:nvSpPr>
            <p:cNvPr name="Freeform 5" id="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sp>
        <p:sp>
          <p:nvSpPr>
            <p:cNvPr name="Freeform 6" id="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sp>
        <p:sp>
          <p:nvSpPr>
            <p:cNvPr name="Freeform 7" id="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4712" t="0" r="-24712" b="0"/>
              </a:stretch>
            </a:blipFill>
          </p:spPr>
        </p:sp>
      </p:grpSp>
      <p:sp>
        <p:nvSpPr>
          <p:cNvPr name="TextBox 8" id="8"/>
          <p:cNvSpPr txBox="true"/>
          <p:nvPr/>
        </p:nvSpPr>
        <p:spPr>
          <a:xfrm rot="0">
            <a:off x="634185" y="2090603"/>
            <a:ext cx="7899970" cy="1044320"/>
          </a:xfrm>
          <a:prstGeom prst="rect">
            <a:avLst/>
          </a:prstGeom>
        </p:spPr>
        <p:txBody>
          <a:bodyPr anchor="t" rtlCol="false" tIns="0" lIns="0" bIns="0" rIns="0">
            <a:spAutoFit/>
          </a:bodyPr>
          <a:lstStyle/>
          <a:p>
            <a:pPr algn="l">
              <a:lnSpc>
                <a:spcPts val="8039"/>
              </a:lnSpc>
            </a:pPr>
            <a:r>
              <a:rPr lang="en-US" b="true" sz="7114">
                <a:solidFill>
                  <a:srgbClr val="FFFFFF"/>
                </a:solidFill>
                <a:latin typeface="Glacial Indifference Bold"/>
                <a:ea typeface="Glacial Indifference Bold"/>
                <a:cs typeface="Glacial Indifference Bold"/>
                <a:sym typeface="Glacial Indifference Bold"/>
              </a:rPr>
              <a:t>INTRODUCTION</a:t>
            </a:r>
          </a:p>
        </p:txBody>
      </p:sp>
      <p:sp>
        <p:nvSpPr>
          <p:cNvPr name="TextBox 9" id="9"/>
          <p:cNvSpPr txBox="true"/>
          <p:nvPr/>
        </p:nvSpPr>
        <p:spPr>
          <a:xfrm rot="0">
            <a:off x="634185" y="3351870"/>
            <a:ext cx="8757719" cy="5154589"/>
          </a:xfrm>
          <a:prstGeom prst="rect">
            <a:avLst/>
          </a:prstGeom>
        </p:spPr>
        <p:txBody>
          <a:bodyPr anchor="t" rtlCol="false" tIns="0" lIns="0" bIns="0" rIns="0">
            <a:spAutoFit/>
          </a:bodyPr>
          <a:lstStyle/>
          <a:p>
            <a:pPr algn="l">
              <a:lnSpc>
                <a:spcPts val="5163"/>
              </a:lnSpc>
            </a:pPr>
            <a:r>
              <a:rPr lang="en-US" sz="3688">
                <a:solidFill>
                  <a:srgbClr val="FFFFFF"/>
                </a:solidFill>
                <a:latin typeface="HK Grotesk"/>
                <a:ea typeface="HK Grotesk"/>
                <a:cs typeface="HK Grotesk"/>
                <a:sym typeface="HK Grotesk"/>
              </a:rPr>
              <a:t>Facial Emotion Recognition (FER) using deep learning is a computer vision technique that helps identify human emotions based on facial expressions. It works by training a deep learning model on datasets that contain labeled images of faces, each associated with a specific emotion.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0">
            <a:off x="871430" y="0"/>
            <a:ext cx="19718492" cy="10737964"/>
          </a:xfrm>
          <a:custGeom>
            <a:avLst/>
            <a:gdLst/>
            <a:ahLst/>
            <a:cxnLst/>
            <a:rect r="r" b="b" t="t" l="l"/>
            <a:pathLst>
              <a:path h="10737964" w="19718492">
                <a:moveTo>
                  <a:pt x="0" y="0"/>
                </a:moveTo>
                <a:lnTo>
                  <a:pt x="19718493" y="0"/>
                </a:lnTo>
                <a:lnTo>
                  <a:pt x="19718493" y="10737964"/>
                </a:lnTo>
                <a:lnTo>
                  <a:pt x="0" y="10737964"/>
                </a:lnTo>
                <a:lnTo>
                  <a:pt x="0" y="0"/>
                </a:lnTo>
                <a:close/>
              </a:path>
            </a:pathLst>
          </a:custGeom>
          <a:blipFill>
            <a:blip r:embed="rId3"/>
            <a:stretch>
              <a:fillRect l="0" t="-151183" r="0" b="-7911"/>
            </a:stretch>
          </a:blipFill>
        </p:spPr>
      </p:sp>
      <p:sp>
        <p:nvSpPr>
          <p:cNvPr name="TextBox 4" id="4"/>
          <p:cNvSpPr txBox="true"/>
          <p:nvPr/>
        </p:nvSpPr>
        <p:spPr>
          <a:xfrm rot="0">
            <a:off x="364088" y="3681592"/>
            <a:ext cx="8712226" cy="2415702"/>
          </a:xfrm>
          <a:prstGeom prst="rect">
            <a:avLst/>
          </a:prstGeom>
        </p:spPr>
        <p:txBody>
          <a:bodyPr anchor="t" rtlCol="false" tIns="0" lIns="0" bIns="0" rIns="0">
            <a:spAutoFit/>
          </a:bodyPr>
          <a:lstStyle/>
          <a:p>
            <a:pPr algn="l" marL="597746" indent="-298873" lvl="1">
              <a:lnSpc>
                <a:spcPts val="3876"/>
              </a:lnSpc>
              <a:buFont typeface="Arial"/>
              <a:buChar char="•"/>
            </a:pPr>
            <a:r>
              <a:rPr lang="en-US" b="true" sz="2768">
                <a:solidFill>
                  <a:srgbClr val="FFBD59"/>
                </a:solidFill>
                <a:latin typeface="HK Grotesk Bold"/>
                <a:ea typeface="HK Grotesk Bold"/>
                <a:cs typeface="HK Grotesk Bold"/>
                <a:sym typeface="HK Grotesk Bold"/>
              </a:rPr>
              <a:t>Develop an Accurate Emotion Classification</a:t>
            </a:r>
            <a:r>
              <a:rPr lang="en-US" b="true" sz="2768">
                <a:solidFill>
                  <a:srgbClr val="FFFFFF"/>
                </a:solidFill>
                <a:latin typeface="HK Grotesk Bold"/>
                <a:ea typeface="HK Grotesk Bold"/>
                <a:cs typeface="HK Grotesk Bold"/>
                <a:sym typeface="HK Grotesk Bold"/>
              </a:rPr>
              <a:t> </a:t>
            </a:r>
            <a:r>
              <a:rPr lang="en-US" b="true" sz="2768">
                <a:solidFill>
                  <a:srgbClr val="FFBD59"/>
                </a:solidFill>
                <a:latin typeface="HK Grotesk Bold"/>
                <a:ea typeface="HK Grotesk Bold"/>
                <a:cs typeface="HK Grotesk Bold"/>
                <a:sym typeface="HK Grotesk Bold"/>
              </a:rPr>
              <a:t>Model</a:t>
            </a:r>
            <a:r>
              <a:rPr lang="en-US" b="true" sz="2768">
                <a:solidFill>
                  <a:srgbClr val="FFFFFF"/>
                </a:solidFill>
                <a:latin typeface="HK Grotesk Bold"/>
                <a:ea typeface="HK Grotesk Bold"/>
                <a:cs typeface="HK Grotesk Bold"/>
                <a:sym typeface="HK Grotesk Bold"/>
              </a:rPr>
              <a:t>:</a:t>
            </a:r>
            <a:r>
              <a:rPr lang="en-US" sz="2768">
                <a:solidFill>
                  <a:srgbClr val="FFFFFF"/>
                </a:solidFill>
                <a:latin typeface="HK Grotesk"/>
                <a:ea typeface="HK Grotesk"/>
                <a:cs typeface="HK Grotesk"/>
                <a:sym typeface="HK Grotesk"/>
              </a:rPr>
              <a:t> Train a Convolutional Neural Network (CNN)  to classify emotions like happy, sad, angry, surprised, and neutral etc.</a:t>
            </a:r>
          </a:p>
          <a:p>
            <a:pPr algn="l">
              <a:lnSpc>
                <a:spcPts val="3876"/>
              </a:lnSpc>
            </a:pPr>
          </a:p>
        </p:txBody>
      </p:sp>
      <p:sp>
        <p:nvSpPr>
          <p:cNvPr name="TextBox 5" id="5"/>
          <p:cNvSpPr txBox="true"/>
          <p:nvPr/>
        </p:nvSpPr>
        <p:spPr>
          <a:xfrm rot="0">
            <a:off x="5252859" y="1368603"/>
            <a:ext cx="7646911" cy="1054780"/>
          </a:xfrm>
          <a:prstGeom prst="rect">
            <a:avLst/>
          </a:prstGeom>
        </p:spPr>
        <p:txBody>
          <a:bodyPr anchor="t" rtlCol="false" tIns="0" lIns="0" bIns="0" rIns="0">
            <a:spAutoFit/>
          </a:bodyPr>
          <a:lstStyle/>
          <a:p>
            <a:pPr algn="ctr">
              <a:lnSpc>
                <a:spcPts val="8117"/>
              </a:lnSpc>
            </a:pPr>
            <a:r>
              <a:rPr lang="en-US" b="true" sz="7183">
                <a:solidFill>
                  <a:srgbClr val="FFFFFF"/>
                </a:solidFill>
                <a:latin typeface="Glacial Indifference Bold"/>
                <a:ea typeface="Glacial Indifference Bold"/>
                <a:cs typeface="Glacial Indifference Bold"/>
                <a:sym typeface="Glacial Indifference Bold"/>
              </a:rPr>
              <a:t>OBJECTIVES</a:t>
            </a:r>
          </a:p>
        </p:txBody>
      </p:sp>
      <p:sp>
        <p:nvSpPr>
          <p:cNvPr name="TextBox 6" id="6"/>
          <p:cNvSpPr txBox="true"/>
          <p:nvPr/>
        </p:nvSpPr>
        <p:spPr>
          <a:xfrm rot="0">
            <a:off x="10247172" y="3681592"/>
            <a:ext cx="7373095" cy="2415702"/>
          </a:xfrm>
          <a:prstGeom prst="rect">
            <a:avLst/>
          </a:prstGeom>
        </p:spPr>
        <p:txBody>
          <a:bodyPr anchor="t" rtlCol="false" tIns="0" lIns="0" bIns="0" rIns="0">
            <a:spAutoFit/>
          </a:bodyPr>
          <a:lstStyle/>
          <a:p>
            <a:pPr algn="just" marL="597746" indent="-298873" lvl="1">
              <a:lnSpc>
                <a:spcPts val="3876"/>
              </a:lnSpc>
              <a:buFont typeface="Arial"/>
              <a:buChar char="•"/>
            </a:pPr>
            <a:r>
              <a:rPr lang="en-US" b="true" sz="2768">
                <a:solidFill>
                  <a:srgbClr val="FFBD59"/>
                </a:solidFill>
                <a:latin typeface="HK Grotesk Bold"/>
                <a:ea typeface="HK Grotesk Bold"/>
                <a:cs typeface="HK Grotesk Bold"/>
                <a:sym typeface="HK Grotesk Bold"/>
              </a:rPr>
              <a:t>Data Preprocessing &amp; Augmentation:</a:t>
            </a:r>
            <a:r>
              <a:rPr lang="en-US" b="true" sz="2768">
                <a:solidFill>
                  <a:srgbClr val="FFFFFF"/>
                </a:solidFill>
                <a:latin typeface="HK Grotesk Bold"/>
                <a:ea typeface="HK Grotesk Bold"/>
                <a:cs typeface="HK Grotesk Bold"/>
                <a:sym typeface="HK Grotesk Bold"/>
              </a:rPr>
              <a:t> </a:t>
            </a:r>
            <a:r>
              <a:rPr lang="en-US" sz="2768">
                <a:solidFill>
                  <a:srgbClr val="FFFFFF"/>
                </a:solidFill>
                <a:latin typeface="HK Grotesk"/>
                <a:ea typeface="HK Grotesk"/>
                <a:cs typeface="HK Grotesk"/>
                <a:sym typeface="HK Grotesk"/>
              </a:rPr>
              <a:t> </a:t>
            </a:r>
            <a:r>
              <a:rPr lang="en-US" sz="2768">
                <a:solidFill>
                  <a:srgbClr val="FFFFFF"/>
                </a:solidFill>
                <a:latin typeface="HK Grotesk"/>
                <a:ea typeface="HK Grotesk"/>
                <a:cs typeface="HK Grotesk"/>
                <a:sym typeface="HK Grotesk"/>
              </a:rPr>
              <a:t>Before training, the images need to be        preprocessed. This includes rescaling, data augmentation.</a:t>
            </a:r>
          </a:p>
          <a:p>
            <a:pPr algn="just">
              <a:lnSpc>
                <a:spcPts val="3876"/>
              </a:lnSpc>
            </a:pPr>
          </a:p>
        </p:txBody>
      </p:sp>
      <p:sp>
        <p:nvSpPr>
          <p:cNvPr name="TextBox 7" id="7"/>
          <p:cNvSpPr txBox="true"/>
          <p:nvPr/>
        </p:nvSpPr>
        <p:spPr>
          <a:xfrm rot="0">
            <a:off x="5752516" y="6974243"/>
            <a:ext cx="6734991" cy="2415702"/>
          </a:xfrm>
          <a:prstGeom prst="rect">
            <a:avLst/>
          </a:prstGeom>
        </p:spPr>
        <p:txBody>
          <a:bodyPr anchor="t" rtlCol="false" tIns="0" lIns="0" bIns="0" rIns="0">
            <a:spAutoFit/>
          </a:bodyPr>
          <a:lstStyle/>
          <a:p>
            <a:pPr algn="l" marL="597746" indent="-298873" lvl="1">
              <a:lnSpc>
                <a:spcPts val="3876"/>
              </a:lnSpc>
              <a:buFont typeface="Arial"/>
              <a:buChar char="•"/>
            </a:pPr>
            <a:r>
              <a:rPr lang="en-US" b="true" sz="2768">
                <a:solidFill>
                  <a:srgbClr val="FFBD59"/>
                </a:solidFill>
                <a:latin typeface="HK Grotesk Bold"/>
                <a:ea typeface="HK Grotesk Bold"/>
                <a:cs typeface="HK Grotesk Bold"/>
                <a:sym typeface="HK Grotesk Bold"/>
              </a:rPr>
              <a:t>Enable Real-Time Emotion Detection</a:t>
            </a:r>
            <a:r>
              <a:rPr lang="en-US" b="true" sz="2768">
                <a:solidFill>
                  <a:srgbClr val="FFFFFF"/>
                </a:solidFill>
                <a:latin typeface="HK Grotesk Bold"/>
                <a:ea typeface="HK Grotesk Bold"/>
                <a:cs typeface="HK Grotesk Bold"/>
                <a:sym typeface="HK Grotesk Bold"/>
              </a:rPr>
              <a:t>:</a:t>
            </a:r>
            <a:r>
              <a:rPr lang="en-US" sz="2768">
                <a:solidFill>
                  <a:srgbClr val="FFFFFF"/>
                </a:solidFill>
                <a:latin typeface="HK Grotesk"/>
                <a:ea typeface="HK Grotesk"/>
                <a:cs typeface="HK Grotesk"/>
                <a:sym typeface="HK Grotesk"/>
              </a:rPr>
              <a:t> Integrate the model with a live webcam feed or pre-recorded images for instant emotion classification.</a:t>
            </a:r>
          </a:p>
          <a:p>
            <a:pPr algn="l">
              <a:lnSpc>
                <a:spcPts val="3876"/>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3390885" y="-3365931"/>
            <a:ext cx="10287000" cy="16651163"/>
          </a:xfrm>
          <a:custGeom>
            <a:avLst/>
            <a:gdLst/>
            <a:ahLst/>
            <a:cxnLst/>
            <a:rect r="r" b="b" t="t" l="l"/>
            <a:pathLst>
              <a:path h="16651163" w="10287000">
                <a:moveTo>
                  <a:pt x="0" y="0"/>
                </a:moveTo>
                <a:lnTo>
                  <a:pt x="10287000" y="0"/>
                </a:lnTo>
                <a:lnTo>
                  <a:pt x="10287000" y="16651164"/>
                </a:lnTo>
                <a:lnTo>
                  <a:pt x="0" y="16651164"/>
                </a:lnTo>
                <a:lnTo>
                  <a:pt x="0" y="0"/>
                </a:lnTo>
                <a:close/>
              </a:path>
            </a:pathLst>
          </a:custGeom>
          <a:blipFill>
            <a:blip r:embed="rId3"/>
            <a:stretch>
              <a:fillRect l="-7361" t="0" r="-7361" b="0"/>
            </a:stretch>
          </a:blipFill>
        </p:spPr>
      </p:sp>
      <p:sp>
        <p:nvSpPr>
          <p:cNvPr name="TextBox 4" id="4"/>
          <p:cNvSpPr txBox="true"/>
          <p:nvPr/>
        </p:nvSpPr>
        <p:spPr>
          <a:xfrm rot="0">
            <a:off x="344407" y="525590"/>
            <a:ext cx="9667615" cy="1044320"/>
          </a:xfrm>
          <a:prstGeom prst="rect">
            <a:avLst/>
          </a:prstGeom>
        </p:spPr>
        <p:txBody>
          <a:bodyPr anchor="t" rtlCol="false" tIns="0" lIns="0" bIns="0" rIns="0">
            <a:spAutoFit/>
          </a:bodyPr>
          <a:lstStyle/>
          <a:p>
            <a:pPr algn="l">
              <a:lnSpc>
                <a:spcPts val="8039"/>
              </a:lnSpc>
            </a:pPr>
            <a:r>
              <a:rPr lang="en-US" b="true" sz="7114">
                <a:solidFill>
                  <a:srgbClr val="FFFFFF"/>
                </a:solidFill>
                <a:latin typeface="Glacial Indifference Bold"/>
                <a:ea typeface="Glacial Indifference Bold"/>
                <a:cs typeface="Glacial Indifference Bold"/>
                <a:sym typeface="Glacial Indifference Bold"/>
              </a:rPr>
              <a:t>LITREATURE REVIEW</a:t>
            </a:r>
          </a:p>
        </p:txBody>
      </p:sp>
      <p:sp>
        <p:nvSpPr>
          <p:cNvPr name="TextBox 5" id="5"/>
          <p:cNvSpPr txBox="true"/>
          <p:nvPr/>
        </p:nvSpPr>
        <p:spPr>
          <a:xfrm rot="0">
            <a:off x="344407" y="2346445"/>
            <a:ext cx="13826567" cy="2265842"/>
          </a:xfrm>
          <a:prstGeom prst="rect">
            <a:avLst/>
          </a:prstGeom>
        </p:spPr>
        <p:txBody>
          <a:bodyPr anchor="t" rtlCol="false" tIns="0" lIns="0" bIns="0" rIns="0">
            <a:spAutoFit/>
          </a:bodyPr>
          <a:lstStyle/>
          <a:p>
            <a:pPr algn="l">
              <a:lnSpc>
                <a:spcPts val="3876"/>
              </a:lnSpc>
            </a:pPr>
            <a:r>
              <a:rPr lang="en-US" sz="2768" b="true">
                <a:solidFill>
                  <a:srgbClr val="FFBD59"/>
                </a:solidFill>
                <a:latin typeface="HK Grotesk Bold"/>
                <a:ea typeface="HK Grotesk Bold"/>
                <a:cs typeface="HK Grotesk Bold"/>
                <a:sym typeface="HK Grotesk Bold"/>
              </a:rPr>
              <a:t>Emotion Recognition Based on Convolutional Neural Network (CNN) - 2021</a:t>
            </a:r>
          </a:p>
          <a:p>
            <a:pPr algn="l" marL="554567" indent="-277284" lvl="1">
              <a:lnSpc>
                <a:spcPts val="3596"/>
              </a:lnSpc>
              <a:buFont typeface="Arial"/>
              <a:buChar char="•"/>
            </a:pPr>
            <a:r>
              <a:rPr lang="en-US" b="true" sz="2568">
                <a:solidFill>
                  <a:srgbClr val="FFFFFF"/>
                </a:solidFill>
                <a:latin typeface="HK Grotesk Bold"/>
                <a:ea typeface="HK Grotesk Bold"/>
                <a:cs typeface="HK Grotesk Bold"/>
                <a:sym typeface="HK Grotesk Bold"/>
              </a:rPr>
              <a:t>Methodolygy: </a:t>
            </a:r>
            <a:r>
              <a:rPr lang="en-US" sz="2568">
                <a:solidFill>
                  <a:srgbClr val="FFFFFF"/>
                </a:solidFill>
                <a:latin typeface="HK Grotesk"/>
                <a:ea typeface="HK Grotesk"/>
                <a:cs typeface="HK Grotesk"/>
                <a:sym typeface="HK Grotesk"/>
              </a:rPr>
              <a:t> It is proposed to build six-layered architecture in which 4 are convolutional layers and two fully connected layers. For extracting features, They use convolutional layers, and for classifying images, the extracted features are used in fully connected layers.</a:t>
            </a:r>
            <a:r>
              <a:rPr lang="en-US" b="true" sz="2568">
                <a:solidFill>
                  <a:srgbClr val="FFFFFF"/>
                </a:solidFill>
                <a:latin typeface="HK Grotesk Bold"/>
                <a:ea typeface="HK Grotesk Bold"/>
                <a:cs typeface="HK Grotesk Bold"/>
                <a:sym typeface="HK Grotesk Bold"/>
              </a:rPr>
              <a:t> </a:t>
            </a:r>
          </a:p>
          <a:p>
            <a:pPr algn="l">
              <a:lnSpc>
                <a:spcPts val="3596"/>
              </a:lnSpc>
            </a:pPr>
          </a:p>
        </p:txBody>
      </p:sp>
      <p:sp>
        <p:nvSpPr>
          <p:cNvPr name="TextBox 6" id="6"/>
          <p:cNvSpPr txBox="true"/>
          <p:nvPr/>
        </p:nvSpPr>
        <p:spPr>
          <a:xfrm rot="0">
            <a:off x="344407" y="4897286"/>
            <a:ext cx="13826567" cy="1818167"/>
          </a:xfrm>
          <a:prstGeom prst="rect">
            <a:avLst/>
          </a:prstGeom>
        </p:spPr>
        <p:txBody>
          <a:bodyPr anchor="t" rtlCol="false" tIns="0" lIns="0" bIns="0" rIns="0">
            <a:spAutoFit/>
          </a:bodyPr>
          <a:lstStyle/>
          <a:p>
            <a:pPr algn="l">
              <a:lnSpc>
                <a:spcPts val="3876"/>
              </a:lnSpc>
            </a:pPr>
            <a:r>
              <a:rPr lang="en-US" sz="2768" b="true">
                <a:solidFill>
                  <a:srgbClr val="FFBD59"/>
                </a:solidFill>
                <a:latin typeface="HK Grotesk Bold"/>
                <a:ea typeface="HK Grotesk Bold"/>
                <a:cs typeface="HK Grotesk Bold"/>
                <a:sym typeface="HK Grotesk Bold"/>
              </a:rPr>
              <a:t>Human Emotion Detection Using OpenCV-2022</a:t>
            </a:r>
          </a:p>
          <a:p>
            <a:pPr algn="l" marL="554567" indent="-277284" lvl="1">
              <a:lnSpc>
                <a:spcPts val="3596"/>
              </a:lnSpc>
              <a:buFont typeface="Arial"/>
              <a:buChar char="•"/>
            </a:pPr>
            <a:r>
              <a:rPr lang="en-US" b="true" sz="2568">
                <a:solidFill>
                  <a:srgbClr val="FFFFFF"/>
                </a:solidFill>
                <a:latin typeface="HK Grotesk Bold"/>
                <a:ea typeface="HK Grotesk Bold"/>
                <a:cs typeface="HK Grotesk Bold"/>
                <a:sym typeface="HK Grotesk Bold"/>
              </a:rPr>
              <a:t>Methodolygy: </a:t>
            </a:r>
            <a:r>
              <a:rPr lang="en-US" sz="2568">
                <a:solidFill>
                  <a:srgbClr val="FFFFFF"/>
                </a:solidFill>
                <a:latin typeface="HK Grotesk"/>
                <a:ea typeface="HK Grotesk"/>
                <a:cs typeface="HK Grotesk"/>
                <a:sym typeface="HK Grotesk"/>
              </a:rPr>
              <a:t>It is a system-based learning method where cascade activity is trained from many good and bad pictures. It was utilized search objects in different pics. Here we will perform on human emotion recognition.</a:t>
            </a:r>
          </a:p>
        </p:txBody>
      </p:sp>
      <p:sp>
        <p:nvSpPr>
          <p:cNvPr name="TextBox 7" id="7"/>
          <p:cNvSpPr txBox="true"/>
          <p:nvPr/>
        </p:nvSpPr>
        <p:spPr>
          <a:xfrm rot="0">
            <a:off x="344407" y="7248611"/>
            <a:ext cx="15397326" cy="1773082"/>
          </a:xfrm>
          <a:prstGeom prst="rect">
            <a:avLst/>
          </a:prstGeom>
        </p:spPr>
        <p:txBody>
          <a:bodyPr anchor="t" rtlCol="false" tIns="0" lIns="0" bIns="0" rIns="0">
            <a:spAutoFit/>
          </a:bodyPr>
          <a:lstStyle/>
          <a:p>
            <a:pPr algn="just">
              <a:lnSpc>
                <a:spcPts val="3596"/>
              </a:lnSpc>
            </a:pPr>
            <a:r>
              <a:rPr lang="en-US" sz="2568" b="true">
                <a:solidFill>
                  <a:srgbClr val="FFBD59"/>
                </a:solidFill>
                <a:latin typeface="HK Grotesk Bold"/>
                <a:ea typeface="HK Grotesk Bold"/>
                <a:cs typeface="HK Grotesk Bold"/>
                <a:sym typeface="HK Grotesk Bold"/>
              </a:rPr>
              <a:t>CNN Based Human Emotion Recognition System: A Deep Learning Approach -2022</a:t>
            </a:r>
          </a:p>
          <a:p>
            <a:pPr algn="just" marL="554567" indent="-277284" lvl="1">
              <a:lnSpc>
                <a:spcPts val="3596"/>
              </a:lnSpc>
              <a:buFont typeface="Arial"/>
              <a:buChar char="•"/>
            </a:pPr>
            <a:r>
              <a:rPr lang="en-US" b="true" sz="2568">
                <a:solidFill>
                  <a:srgbClr val="FFFFFF"/>
                </a:solidFill>
                <a:latin typeface="HK Grotesk Bold"/>
                <a:ea typeface="HK Grotesk Bold"/>
                <a:cs typeface="HK Grotesk Bold"/>
                <a:sym typeface="HK Grotesk Bold"/>
              </a:rPr>
              <a:t>Methodolygy: </a:t>
            </a:r>
            <a:r>
              <a:rPr lang="en-US" sz="2568">
                <a:solidFill>
                  <a:srgbClr val="FFFFFF"/>
                </a:solidFill>
                <a:latin typeface="HK Grotesk"/>
                <a:ea typeface="HK Grotesk"/>
                <a:cs typeface="HK Grotesk"/>
                <a:sym typeface="HK Grotesk"/>
              </a:rPr>
              <a:t>This method is using 4 layers of CNN 1)Convolution Layer 2)Drop out Layer 3)Pooling layer 4)Fully connected Layer.</a:t>
            </a:r>
          </a:p>
          <a:p>
            <a:pPr algn="just">
              <a:lnSpc>
                <a:spcPts val="3596"/>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4086620" y="-595991"/>
            <a:ext cx="10287000" cy="11478982"/>
          </a:xfrm>
          <a:custGeom>
            <a:avLst/>
            <a:gdLst/>
            <a:ahLst/>
            <a:cxnLst/>
            <a:rect r="r" b="b" t="t" l="l"/>
            <a:pathLst>
              <a:path h="11478982" w="10287000">
                <a:moveTo>
                  <a:pt x="0" y="11478982"/>
                </a:moveTo>
                <a:lnTo>
                  <a:pt x="10287000" y="11478982"/>
                </a:lnTo>
                <a:lnTo>
                  <a:pt x="10287000" y="0"/>
                </a:lnTo>
                <a:lnTo>
                  <a:pt x="0" y="0"/>
                </a:lnTo>
                <a:lnTo>
                  <a:pt x="0" y="11478982"/>
                </a:lnTo>
                <a:close/>
              </a:path>
            </a:pathLst>
          </a:custGeom>
          <a:blipFill>
            <a:blip r:embed="rId3"/>
            <a:stretch>
              <a:fillRect l="-975" t="0" r="-975" b="-28908"/>
            </a:stretch>
          </a:blipFill>
        </p:spPr>
      </p:sp>
      <p:sp>
        <p:nvSpPr>
          <p:cNvPr name="Freeform 4" id="4"/>
          <p:cNvSpPr/>
          <p:nvPr/>
        </p:nvSpPr>
        <p:spPr>
          <a:xfrm flipH="false" flipV="false" rot="0">
            <a:off x="3674979" y="187050"/>
            <a:ext cx="10938043" cy="5601719"/>
          </a:xfrm>
          <a:custGeom>
            <a:avLst/>
            <a:gdLst/>
            <a:ahLst/>
            <a:cxnLst/>
            <a:rect r="r" b="b" t="t" l="l"/>
            <a:pathLst>
              <a:path h="5601719" w="10938043">
                <a:moveTo>
                  <a:pt x="0" y="0"/>
                </a:moveTo>
                <a:lnTo>
                  <a:pt x="10938042" y="0"/>
                </a:lnTo>
                <a:lnTo>
                  <a:pt x="10938042" y="5601719"/>
                </a:lnTo>
                <a:lnTo>
                  <a:pt x="0" y="5601719"/>
                </a:lnTo>
                <a:lnTo>
                  <a:pt x="0" y="0"/>
                </a:lnTo>
                <a:close/>
              </a:path>
            </a:pathLst>
          </a:custGeom>
          <a:blipFill>
            <a:blip r:embed="rId4"/>
            <a:stretch>
              <a:fillRect l="-1414" t="-6903" r="-1032" b="-4287"/>
            </a:stretch>
          </a:blipFill>
        </p:spPr>
      </p:sp>
      <p:sp>
        <p:nvSpPr>
          <p:cNvPr name="TextBox 5" id="5"/>
          <p:cNvSpPr txBox="true"/>
          <p:nvPr/>
        </p:nvSpPr>
        <p:spPr>
          <a:xfrm rot="0">
            <a:off x="3731136" y="5989296"/>
            <a:ext cx="6169025" cy="1044320"/>
          </a:xfrm>
          <a:prstGeom prst="rect">
            <a:avLst/>
          </a:prstGeom>
        </p:spPr>
        <p:txBody>
          <a:bodyPr anchor="t" rtlCol="false" tIns="0" lIns="0" bIns="0" rIns="0">
            <a:spAutoFit/>
          </a:bodyPr>
          <a:lstStyle/>
          <a:p>
            <a:pPr algn="r">
              <a:lnSpc>
                <a:spcPts val="8039"/>
              </a:lnSpc>
            </a:pPr>
            <a:r>
              <a:rPr lang="en-US" b="true" sz="7114">
                <a:solidFill>
                  <a:srgbClr val="FFFFFF"/>
                </a:solidFill>
                <a:latin typeface="Glacial Indifference Bold"/>
                <a:ea typeface="Glacial Indifference Bold"/>
                <a:cs typeface="Glacial Indifference Bold"/>
                <a:sym typeface="Glacial Indifference Bold"/>
              </a:rPr>
              <a:t>APPLICATIONS</a:t>
            </a:r>
          </a:p>
        </p:txBody>
      </p:sp>
      <p:sp>
        <p:nvSpPr>
          <p:cNvPr name="TextBox 6" id="6"/>
          <p:cNvSpPr txBox="true"/>
          <p:nvPr/>
        </p:nvSpPr>
        <p:spPr>
          <a:xfrm rot="0">
            <a:off x="3674979" y="7071716"/>
            <a:ext cx="10768383" cy="2276475"/>
          </a:xfrm>
          <a:prstGeom prst="rect">
            <a:avLst/>
          </a:prstGeom>
        </p:spPr>
        <p:txBody>
          <a:bodyPr anchor="t" rtlCol="false" tIns="0" lIns="0" bIns="0" rIns="0">
            <a:spAutoFit/>
          </a:bodyPr>
          <a:lstStyle/>
          <a:p>
            <a:pPr algn="just" marL="582928" indent="-291464" lvl="1">
              <a:lnSpc>
                <a:spcPts val="4589"/>
              </a:lnSpc>
              <a:buAutoNum type="arabicPeriod" startAt="1"/>
            </a:pPr>
            <a:r>
              <a:rPr lang="en-US" b="true" sz="2699" spc="40">
                <a:solidFill>
                  <a:srgbClr val="FFBD59"/>
                </a:solidFill>
                <a:latin typeface="HK Grotesk Bold"/>
                <a:ea typeface="HK Grotesk Bold"/>
                <a:cs typeface="HK Grotesk Bold"/>
                <a:sym typeface="HK Grotesk Bold"/>
              </a:rPr>
              <a:t>Healthcare &amp; Mental Health Monitoring</a:t>
            </a:r>
            <a:r>
              <a:rPr lang="en-US" b="true" sz="2699" spc="40">
                <a:solidFill>
                  <a:srgbClr val="FFFFFF"/>
                </a:solidFill>
                <a:latin typeface="HK Grotesk Bold"/>
                <a:ea typeface="HK Grotesk Bold"/>
                <a:cs typeface="HK Grotesk Bold"/>
                <a:sym typeface="HK Grotesk Bold"/>
              </a:rPr>
              <a:t>: </a:t>
            </a:r>
            <a:r>
              <a:rPr lang="en-US" sz="2699" spc="40">
                <a:solidFill>
                  <a:srgbClr val="FFFFFF"/>
                </a:solidFill>
                <a:latin typeface="HK Grotesk"/>
                <a:ea typeface="HK Grotesk"/>
                <a:cs typeface="HK Grotesk"/>
                <a:sym typeface="HK Grotesk"/>
              </a:rPr>
              <a:t>Detects stress, anxiety, and depression from facial expressions.</a:t>
            </a:r>
          </a:p>
          <a:p>
            <a:pPr algn="just" marL="582928" indent="-291464" lvl="1">
              <a:lnSpc>
                <a:spcPts val="4589"/>
              </a:lnSpc>
              <a:buAutoNum type="arabicPeriod" startAt="1"/>
            </a:pPr>
            <a:r>
              <a:rPr lang="en-US" b="true" sz="2699" spc="40">
                <a:solidFill>
                  <a:srgbClr val="FFBD59"/>
                </a:solidFill>
                <a:latin typeface="HK Grotesk Bold"/>
                <a:ea typeface="HK Grotesk Bold"/>
                <a:cs typeface="HK Grotesk Bold"/>
                <a:sym typeface="HK Grotesk Bold"/>
              </a:rPr>
              <a:t>Customer Experience &amp; Marketing</a:t>
            </a:r>
            <a:r>
              <a:rPr lang="en-US" b="true" sz="2699" spc="40">
                <a:solidFill>
                  <a:srgbClr val="FFFFFF"/>
                </a:solidFill>
                <a:latin typeface="HK Grotesk Bold"/>
                <a:ea typeface="HK Grotesk Bold"/>
                <a:cs typeface="HK Grotesk Bold"/>
                <a:sym typeface="HK Grotesk Bold"/>
              </a:rPr>
              <a:t>:</a:t>
            </a:r>
            <a:r>
              <a:rPr lang="en-US" sz="2699" spc="40">
                <a:solidFill>
                  <a:srgbClr val="FFFFFF"/>
                </a:solidFill>
                <a:latin typeface="HK Grotesk"/>
                <a:ea typeface="HK Grotesk"/>
                <a:cs typeface="HK Grotesk"/>
                <a:sym typeface="HK Grotesk"/>
              </a:rPr>
              <a:t> Enhances advertisement strategies by analyzing customer reactions.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3262493" y="-2348008"/>
            <a:ext cx="10287000" cy="14983016"/>
          </a:xfrm>
          <a:custGeom>
            <a:avLst/>
            <a:gdLst/>
            <a:ahLst/>
            <a:cxnLst/>
            <a:rect r="r" b="b" t="t" l="l"/>
            <a:pathLst>
              <a:path h="14983016" w="10287000">
                <a:moveTo>
                  <a:pt x="0" y="14983016"/>
                </a:moveTo>
                <a:lnTo>
                  <a:pt x="10287000" y="14983016"/>
                </a:lnTo>
                <a:lnTo>
                  <a:pt x="10287000" y="0"/>
                </a:lnTo>
                <a:lnTo>
                  <a:pt x="0" y="0"/>
                </a:lnTo>
                <a:lnTo>
                  <a:pt x="0" y="14983016"/>
                </a:lnTo>
                <a:close/>
              </a:path>
            </a:pathLst>
          </a:custGeom>
          <a:blipFill>
            <a:blip r:embed="rId3"/>
            <a:stretch>
              <a:fillRect l="-9849" t="0" r="-9849" b="-15954"/>
            </a:stretch>
          </a:blipFill>
        </p:spPr>
      </p:sp>
      <p:sp>
        <p:nvSpPr>
          <p:cNvPr name="Freeform 4" id="4"/>
          <p:cNvSpPr/>
          <p:nvPr/>
        </p:nvSpPr>
        <p:spPr>
          <a:xfrm flipH="false" flipV="false" rot="0">
            <a:off x="4184672" y="1598451"/>
            <a:ext cx="10164894" cy="4343569"/>
          </a:xfrm>
          <a:custGeom>
            <a:avLst/>
            <a:gdLst/>
            <a:ahLst/>
            <a:cxnLst/>
            <a:rect r="r" b="b" t="t" l="l"/>
            <a:pathLst>
              <a:path h="4343569" w="10164894">
                <a:moveTo>
                  <a:pt x="0" y="0"/>
                </a:moveTo>
                <a:lnTo>
                  <a:pt x="10164894" y="0"/>
                </a:lnTo>
                <a:lnTo>
                  <a:pt x="10164894" y="4343568"/>
                </a:lnTo>
                <a:lnTo>
                  <a:pt x="0" y="4343568"/>
                </a:lnTo>
                <a:lnTo>
                  <a:pt x="0" y="0"/>
                </a:lnTo>
                <a:close/>
              </a:path>
            </a:pathLst>
          </a:custGeom>
          <a:blipFill>
            <a:blip r:embed="rId4"/>
            <a:stretch>
              <a:fillRect l="-13949" t="-100000" r="0" b="0"/>
            </a:stretch>
          </a:blipFill>
        </p:spPr>
      </p:sp>
      <p:sp>
        <p:nvSpPr>
          <p:cNvPr name="TextBox 5" id="5"/>
          <p:cNvSpPr txBox="true"/>
          <p:nvPr/>
        </p:nvSpPr>
        <p:spPr>
          <a:xfrm rot="0">
            <a:off x="4184672" y="6470338"/>
            <a:ext cx="10829814" cy="3438224"/>
          </a:xfrm>
          <a:prstGeom prst="rect">
            <a:avLst/>
          </a:prstGeom>
        </p:spPr>
        <p:txBody>
          <a:bodyPr anchor="t" rtlCol="false" tIns="0" lIns="0" bIns="0" rIns="0">
            <a:spAutoFit/>
          </a:bodyPr>
          <a:lstStyle/>
          <a:p>
            <a:pPr algn="l">
              <a:lnSpc>
                <a:spcPts val="4598"/>
              </a:lnSpc>
            </a:pPr>
            <a:r>
              <a:rPr lang="en-US" sz="2704">
                <a:solidFill>
                  <a:srgbClr val="FFFFFF"/>
                </a:solidFill>
                <a:latin typeface="HK Grotesk"/>
                <a:ea typeface="HK Grotesk"/>
                <a:cs typeface="HK Grotesk"/>
                <a:sym typeface="HK Grotesk"/>
              </a:rPr>
              <a:t>3</a:t>
            </a:r>
            <a:r>
              <a:rPr lang="en-US" sz="2704">
                <a:solidFill>
                  <a:srgbClr val="FFBD59"/>
                </a:solidFill>
                <a:latin typeface="HK Grotesk"/>
                <a:ea typeface="HK Grotesk"/>
                <a:cs typeface="HK Grotesk"/>
                <a:sym typeface="HK Grotesk"/>
              </a:rPr>
              <a:t>.</a:t>
            </a:r>
            <a:r>
              <a:rPr lang="en-US" sz="2704" b="true">
                <a:solidFill>
                  <a:srgbClr val="FFBD59"/>
                </a:solidFill>
                <a:latin typeface="HK Grotesk Bold"/>
                <a:ea typeface="HK Grotesk Bold"/>
                <a:cs typeface="HK Grotesk Bold"/>
                <a:sym typeface="HK Grotesk Bold"/>
              </a:rPr>
              <a:t>Human-Computer Interaction (HCI)</a:t>
            </a:r>
            <a:r>
              <a:rPr lang="en-US" sz="2704" b="true">
                <a:solidFill>
                  <a:srgbClr val="FFFFFF"/>
                </a:solidFill>
                <a:latin typeface="HK Grotesk Bold"/>
                <a:ea typeface="HK Grotesk Bold"/>
                <a:cs typeface="HK Grotesk Bold"/>
                <a:sym typeface="HK Grotesk Bold"/>
              </a:rPr>
              <a:t>:</a:t>
            </a:r>
            <a:r>
              <a:rPr lang="en-US" sz="2704">
                <a:solidFill>
                  <a:srgbClr val="FFFFFF"/>
                </a:solidFill>
                <a:latin typeface="HK Grotesk"/>
                <a:ea typeface="HK Grotesk"/>
                <a:cs typeface="HK Grotesk"/>
                <a:sym typeface="HK Grotesk"/>
              </a:rPr>
              <a:t> Improves interaction by enabling emotional feedback.</a:t>
            </a:r>
          </a:p>
          <a:p>
            <a:pPr algn="l">
              <a:lnSpc>
                <a:spcPts val="4598"/>
              </a:lnSpc>
            </a:pPr>
            <a:r>
              <a:rPr lang="en-US" sz="2704">
                <a:solidFill>
                  <a:srgbClr val="FFFFFF"/>
                </a:solidFill>
                <a:latin typeface="HK Grotesk"/>
                <a:ea typeface="HK Grotesk"/>
                <a:cs typeface="HK Grotesk"/>
                <a:sym typeface="HK Grotesk"/>
              </a:rPr>
              <a:t>4.</a:t>
            </a:r>
            <a:r>
              <a:rPr lang="en-US" sz="2704" b="true">
                <a:solidFill>
                  <a:srgbClr val="FFBD59"/>
                </a:solidFill>
                <a:latin typeface="HK Grotesk Bold"/>
                <a:ea typeface="HK Grotesk Bold"/>
                <a:cs typeface="HK Grotesk Bold"/>
                <a:sym typeface="HK Grotesk Bold"/>
              </a:rPr>
              <a:t>Human Resource &amp; Recruitment</a:t>
            </a:r>
            <a:r>
              <a:rPr lang="en-US" sz="2704" b="true">
                <a:solidFill>
                  <a:srgbClr val="FFFFFF"/>
                </a:solidFill>
                <a:latin typeface="HK Grotesk Bold"/>
                <a:ea typeface="HK Grotesk Bold"/>
                <a:cs typeface="HK Grotesk Bold"/>
                <a:sym typeface="HK Grotesk Bold"/>
              </a:rPr>
              <a:t>:</a:t>
            </a:r>
            <a:r>
              <a:rPr lang="en-US" sz="2704">
                <a:solidFill>
                  <a:srgbClr val="FFFFFF"/>
                </a:solidFill>
                <a:latin typeface="HK Grotesk"/>
                <a:ea typeface="HK Grotesk"/>
                <a:cs typeface="HK Grotesk"/>
                <a:sym typeface="HK Grotesk"/>
              </a:rPr>
              <a:t> Improves interview processes by reducing bias and subjectivity.</a:t>
            </a:r>
          </a:p>
          <a:p>
            <a:pPr algn="l">
              <a:lnSpc>
                <a:spcPts val="4598"/>
              </a:lnSpc>
            </a:pPr>
            <a:r>
              <a:rPr lang="en-US" sz="2704">
                <a:solidFill>
                  <a:srgbClr val="FFFFFF"/>
                </a:solidFill>
                <a:latin typeface="HK Grotesk"/>
                <a:ea typeface="HK Grotesk"/>
                <a:cs typeface="HK Grotesk"/>
                <a:sym typeface="HK Grotesk"/>
              </a:rPr>
              <a:t>5.</a:t>
            </a:r>
            <a:r>
              <a:rPr lang="en-US" sz="2704" b="true">
                <a:solidFill>
                  <a:srgbClr val="FFBD59"/>
                </a:solidFill>
                <a:latin typeface="HK Grotesk Bold"/>
                <a:ea typeface="HK Grotesk Bold"/>
                <a:cs typeface="HK Grotesk Bold"/>
                <a:sym typeface="HK Grotesk Bold"/>
              </a:rPr>
              <a:t>Security &amp; Surveillance</a:t>
            </a:r>
            <a:r>
              <a:rPr lang="en-US" sz="2704" b="true">
                <a:solidFill>
                  <a:srgbClr val="FFFFFF"/>
                </a:solidFill>
                <a:latin typeface="HK Grotesk Bold"/>
                <a:ea typeface="HK Grotesk Bold"/>
                <a:cs typeface="HK Grotesk Bold"/>
                <a:sym typeface="HK Grotesk Bold"/>
              </a:rPr>
              <a:t>: </a:t>
            </a:r>
            <a:r>
              <a:rPr lang="en-US" sz="2704">
                <a:solidFill>
                  <a:srgbClr val="FFFFFF"/>
                </a:solidFill>
                <a:latin typeface="HK Grotesk"/>
                <a:ea typeface="HK Grotesk"/>
                <a:cs typeface="HK Grotesk"/>
                <a:sym typeface="HK Grotesk"/>
              </a:rPr>
              <a:t>Identifies suspicious or dangerous behaviors in public spaces.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3953319" y="-3953319"/>
            <a:ext cx="10287000" cy="18193638"/>
          </a:xfrm>
          <a:custGeom>
            <a:avLst/>
            <a:gdLst/>
            <a:ahLst/>
            <a:cxnLst/>
            <a:rect r="r" b="b" t="t" l="l"/>
            <a:pathLst>
              <a:path h="18193638" w="10287000">
                <a:moveTo>
                  <a:pt x="0" y="0"/>
                </a:moveTo>
                <a:lnTo>
                  <a:pt x="10287000" y="0"/>
                </a:lnTo>
                <a:lnTo>
                  <a:pt x="10287000" y="18193638"/>
                </a:lnTo>
                <a:lnTo>
                  <a:pt x="0" y="18193638"/>
                </a:lnTo>
                <a:lnTo>
                  <a:pt x="0" y="0"/>
                </a:lnTo>
                <a:close/>
              </a:path>
            </a:pathLst>
          </a:custGeom>
          <a:blipFill>
            <a:blip r:embed="rId3"/>
            <a:stretch>
              <a:fillRect l="-14246" t="-2506" r="-14246" b="0"/>
            </a:stretch>
          </a:blipFill>
        </p:spPr>
      </p:sp>
      <p:sp>
        <p:nvSpPr>
          <p:cNvPr name="Freeform 4" id="4"/>
          <p:cNvSpPr/>
          <p:nvPr/>
        </p:nvSpPr>
        <p:spPr>
          <a:xfrm flipH="false" flipV="false" rot="0">
            <a:off x="9144000" y="2345140"/>
            <a:ext cx="8919806" cy="5596720"/>
          </a:xfrm>
          <a:custGeom>
            <a:avLst/>
            <a:gdLst/>
            <a:ahLst/>
            <a:cxnLst/>
            <a:rect r="r" b="b" t="t" l="l"/>
            <a:pathLst>
              <a:path h="5596720" w="8919806">
                <a:moveTo>
                  <a:pt x="0" y="0"/>
                </a:moveTo>
                <a:lnTo>
                  <a:pt x="8919806" y="0"/>
                </a:lnTo>
                <a:lnTo>
                  <a:pt x="8919806" y="5596720"/>
                </a:lnTo>
                <a:lnTo>
                  <a:pt x="0" y="5596720"/>
                </a:lnTo>
                <a:lnTo>
                  <a:pt x="0" y="0"/>
                </a:lnTo>
                <a:close/>
              </a:path>
            </a:pathLst>
          </a:custGeom>
          <a:blipFill>
            <a:blip r:embed="rId4"/>
            <a:stretch>
              <a:fillRect l="-3910" t="0" r="-6145" b="-10503"/>
            </a:stretch>
          </a:blipFill>
        </p:spPr>
      </p:sp>
      <p:sp>
        <p:nvSpPr>
          <p:cNvPr name="TextBox 5" id="5"/>
          <p:cNvSpPr txBox="true"/>
          <p:nvPr/>
        </p:nvSpPr>
        <p:spPr>
          <a:xfrm rot="0">
            <a:off x="1028700" y="2059874"/>
            <a:ext cx="6791801" cy="1044320"/>
          </a:xfrm>
          <a:prstGeom prst="rect">
            <a:avLst/>
          </a:prstGeom>
        </p:spPr>
        <p:txBody>
          <a:bodyPr anchor="t" rtlCol="false" tIns="0" lIns="0" bIns="0" rIns="0">
            <a:spAutoFit/>
          </a:bodyPr>
          <a:lstStyle/>
          <a:p>
            <a:pPr algn="l">
              <a:lnSpc>
                <a:spcPts val="8039"/>
              </a:lnSpc>
            </a:pPr>
            <a:r>
              <a:rPr lang="en-US" b="true" sz="7114">
                <a:solidFill>
                  <a:srgbClr val="FFFFFF"/>
                </a:solidFill>
                <a:latin typeface="Glacial Indifference Bold"/>
                <a:ea typeface="Glacial Indifference Bold"/>
                <a:cs typeface="Glacial Indifference Bold"/>
                <a:sym typeface="Glacial Indifference Bold"/>
              </a:rPr>
              <a:t>ADVANTAGES:</a:t>
            </a:r>
          </a:p>
        </p:txBody>
      </p:sp>
      <p:sp>
        <p:nvSpPr>
          <p:cNvPr name="TextBox 6" id="6"/>
          <p:cNvSpPr txBox="true"/>
          <p:nvPr/>
        </p:nvSpPr>
        <p:spPr>
          <a:xfrm rot="0">
            <a:off x="685863" y="3497307"/>
            <a:ext cx="8086875" cy="5641004"/>
          </a:xfrm>
          <a:prstGeom prst="rect">
            <a:avLst/>
          </a:prstGeom>
        </p:spPr>
        <p:txBody>
          <a:bodyPr anchor="t" rtlCol="false" tIns="0" lIns="0" bIns="0" rIns="0">
            <a:spAutoFit/>
          </a:bodyPr>
          <a:lstStyle/>
          <a:p>
            <a:pPr algn="just" marL="628969" indent="-314484" lvl="1">
              <a:lnSpc>
                <a:spcPts val="4078"/>
              </a:lnSpc>
              <a:buFont typeface="Arial"/>
              <a:buChar char="•"/>
            </a:pPr>
            <a:r>
              <a:rPr lang="en-US" sz="2913">
                <a:solidFill>
                  <a:srgbClr val="FFFFFF"/>
                </a:solidFill>
                <a:latin typeface="HK Grotesk"/>
                <a:ea typeface="HK Grotesk"/>
                <a:cs typeface="HK Grotesk"/>
                <a:sym typeface="HK Grotesk"/>
              </a:rPr>
              <a:t>Automates customer feedback analysis, improving business strategies.</a:t>
            </a:r>
          </a:p>
          <a:p>
            <a:pPr algn="just" marL="628969" indent="-314484" lvl="1">
              <a:lnSpc>
                <a:spcPts val="4078"/>
              </a:lnSpc>
              <a:buFont typeface="Arial"/>
              <a:buChar char="•"/>
            </a:pPr>
            <a:r>
              <a:rPr lang="en-US" sz="2913">
                <a:solidFill>
                  <a:srgbClr val="FFFFFF"/>
                </a:solidFill>
                <a:latin typeface="HK Grotesk"/>
                <a:ea typeface="HK Grotesk"/>
                <a:cs typeface="HK Grotesk"/>
                <a:sym typeface="HK Grotesk"/>
              </a:rPr>
              <a:t>Improves personalized experiences in applications like gaming, e-learning, and smart devices.</a:t>
            </a:r>
          </a:p>
          <a:p>
            <a:pPr algn="just" marL="628969" indent="-314484" lvl="1">
              <a:lnSpc>
                <a:spcPts val="4078"/>
              </a:lnSpc>
              <a:buFont typeface="Arial"/>
              <a:buChar char="•"/>
            </a:pPr>
            <a:r>
              <a:rPr lang="en-US" sz="2913">
                <a:solidFill>
                  <a:srgbClr val="FFFFFF"/>
                </a:solidFill>
                <a:latin typeface="HK Grotesk"/>
                <a:ea typeface="HK Grotesk"/>
                <a:cs typeface="HK Grotesk"/>
                <a:sym typeface="HK Grotesk"/>
              </a:rPr>
              <a:t>Works well in education, entertainment, healthcare, and security sectors.</a:t>
            </a:r>
          </a:p>
          <a:p>
            <a:pPr algn="just" marL="628969" indent="-314484" lvl="1">
              <a:lnSpc>
                <a:spcPts val="4078"/>
              </a:lnSpc>
              <a:buFont typeface="Arial"/>
              <a:buChar char="•"/>
            </a:pPr>
            <a:r>
              <a:rPr lang="en-US" sz="2913">
                <a:solidFill>
                  <a:srgbClr val="FFFFFF"/>
                </a:solidFill>
                <a:latin typeface="HK Grotesk"/>
                <a:ea typeface="HK Grotesk"/>
                <a:cs typeface="HK Grotesk"/>
                <a:sym typeface="HK Grotesk"/>
              </a:rPr>
              <a:t>By analyzing facial expressions, applications can adjust their responses to better suit the user's emotional state, creating more  interactions.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4747895" y="-2655480"/>
            <a:ext cx="10287000" cy="15597961"/>
          </a:xfrm>
          <a:custGeom>
            <a:avLst/>
            <a:gdLst/>
            <a:ahLst/>
            <a:cxnLst/>
            <a:rect r="r" b="b" t="t" l="l"/>
            <a:pathLst>
              <a:path h="15597961" w="10287000">
                <a:moveTo>
                  <a:pt x="0" y="15597960"/>
                </a:moveTo>
                <a:lnTo>
                  <a:pt x="10287000" y="15597960"/>
                </a:lnTo>
                <a:lnTo>
                  <a:pt x="10287000" y="0"/>
                </a:lnTo>
                <a:lnTo>
                  <a:pt x="0" y="0"/>
                </a:lnTo>
                <a:lnTo>
                  <a:pt x="0" y="15597960"/>
                </a:lnTo>
                <a:close/>
              </a:path>
            </a:pathLst>
          </a:custGeom>
          <a:blipFill>
            <a:blip r:embed="rId3"/>
            <a:stretch>
              <a:fillRect l="-3733" t="0" r="-3733" b="0"/>
            </a:stretch>
          </a:blipFill>
        </p:spPr>
      </p:sp>
      <p:sp>
        <p:nvSpPr>
          <p:cNvPr name="TextBox 4" id="4"/>
          <p:cNvSpPr txBox="true"/>
          <p:nvPr/>
        </p:nvSpPr>
        <p:spPr>
          <a:xfrm rot="0">
            <a:off x="6374654" y="1066800"/>
            <a:ext cx="7491747" cy="888075"/>
          </a:xfrm>
          <a:prstGeom prst="rect">
            <a:avLst/>
          </a:prstGeom>
        </p:spPr>
        <p:txBody>
          <a:bodyPr anchor="t" rtlCol="false" tIns="0" lIns="0" bIns="0" rIns="0">
            <a:spAutoFit/>
          </a:bodyPr>
          <a:lstStyle/>
          <a:p>
            <a:pPr algn="l">
              <a:lnSpc>
                <a:spcPts val="6878"/>
              </a:lnSpc>
            </a:pPr>
            <a:r>
              <a:rPr lang="en-US" b="true" sz="6087">
                <a:solidFill>
                  <a:srgbClr val="FFFFFF"/>
                </a:solidFill>
                <a:latin typeface="Glacial Indifference Bold"/>
                <a:ea typeface="Glacial Indifference Bold"/>
                <a:cs typeface="Glacial Indifference Bold"/>
                <a:sym typeface="Glacial Indifference Bold"/>
              </a:rPr>
              <a:t>LIMITATIONS</a:t>
            </a:r>
          </a:p>
        </p:txBody>
      </p:sp>
      <p:sp>
        <p:nvSpPr>
          <p:cNvPr name="TextBox 5" id="5"/>
          <p:cNvSpPr txBox="true"/>
          <p:nvPr/>
        </p:nvSpPr>
        <p:spPr>
          <a:xfrm rot="0">
            <a:off x="6374654" y="2097983"/>
            <a:ext cx="10884646" cy="9333536"/>
          </a:xfrm>
          <a:prstGeom prst="rect">
            <a:avLst/>
          </a:prstGeom>
        </p:spPr>
        <p:txBody>
          <a:bodyPr anchor="t" rtlCol="false" tIns="0" lIns="0" bIns="0" rIns="0">
            <a:spAutoFit/>
          </a:bodyPr>
          <a:lstStyle/>
          <a:p>
            <a:pPr algn="just">
              <a:lnSpc>
                <a:spcPts val="3728"/>
              </a:lnSpc>
            </a:pPr>
            <a:r>
              <a:rPr lang="en-US" sz="2662" b="true">
                <a:solidFill>
                  <a:srgbClr val="FFBD59"/>
                </a:solidFill>
                <a:latin typeface="HK Grotesk Bold"/>
                <a:ea typeface="HK Grotesk Bold"/>
                <a:cs typeface="HK Grotesk Bold"/>
                <a:sym typeface="HK Grotesk Bold"/>
              </a:rPr>
              <a:t>Accuracy Issues in Real-World Scenarios</a:t>
            </a:r>
            <a:r>
              <a:rPr lang="en-US" sz="2662" b="true">
                <a:solidFill>
                  <a:srgbClr val="FFFFFF"/>
                </a:solidFill>
                <a:latin typeface="HK Grotesk Bold"/>
                <a:ea typeface="HK Grotesk Bold"/>
                <a:cs typeface="HK Grotesk Bold"/>
                <a:sym typeface="HK Grotesk Bold"/>
              </a:rPr>
              <a:t>:</a:t>
            </a:r>
            <a:r>
              <a:rPr lang="en-US" sz="2662">
                <a:solidFill>
                  <a:srgbClr val="FFFFFF"/>
                </a:solidFill>
                <a:latin typeface="HK Grotesk"/>
                <a:ea typeface="HK Grotesk"/>
                <a:cs typeface="HK Grotesk"/>
                <a:sym typeface="HK Grotesk"/>
              </a:rPr>
              <a:t> </a:t>
            </a:r>
          </a:p>
          <a:p>
            <a:pPr algn="just" marL="574929" indent="-287465" lvl="1">
              <a:lnSpc>
                <a:spcPts val="3728"/>
              </a:lnSpc>
              <a:buFont typeface="Arial"/>
              <a:buChar char="•"/>
            </a:pPr>
            <a:r>
              <a:rPr lang="en-US" sz="2662">
                <a:solidFill>
                  <a:srgbClr val="FFFFFF"/>
                </a:solidFill>
                <a:latin typeface="HK Grotesk"/>
                <a:ea typeface="HK Grotesk"/>
                <a:cs typeface="HK Grotesk"/>
                <a:sym typeface="HK Grotesk"/>
              </a:rPr>
              <a:t>FER models may struggle with misclassifications due to variations in lighting, head poses, and facial occlusions (e.g., glasses, masks).</a:t>
            </a:r>
          </a:p>
          <a:p>
            <a:pPr algn="just">
              <a:lnSpc>
                <a:spcPts val="3728"/>
              </a:lnSpc>
            </a:pPr>
          </a:p>
          <a:p>
            <a:pPr algn="just">
              <a:lnSpc>
                <a:spcPts val="3728"/>
              </a:lnSpc>
            </a:pPr>
            <a:r>
              <a:rPr lang="en-US" sz="2662" b="true">
                <a:solidFill>
                  <a:srgbClr val="FFBD59"/>
                </a:solidFill>
                <a:latin typeface="HK Grotesk Bold"/>
                <a:ea typeface="HK Grotesk Bold"/>
                <a:cs typeface="HK Grotesk Bold"/>
                <a:sym typeface="HK Grotesk Bold"/>
              </a:rPr>
              <a:t>Lack of Context Awareness</a:t>
            </a:r>
            <a:r>
              <a:rPr lang="en-US" sz="2662" b="true">
                <a:solidFill>
                  <a:srgbClr val="FFFFFF"/>
                </a:solidFill>
                <a:latin typeface="HK Grotesk Bold"/>
                <a:ea typeface="HK Grotesk Bold"/>
                <a:cs typeface="HK Grotesk Bold"/>
                <a:sym typeface="HK Grotesk Bold"/>
              </a:rPr>
              <a:t>:</a:t>
            </a:r>
          </a:p>
          <a:p>
            <a:pPr algn="just" marL="574929" indent="-287465" lvl="1">
              <a:lnSpc>
                <a:spcPts val="3728"/>
              </a:lnSpc>
              <a:buFont typeface="Arial"/>
              <a:buChar char="•"/>
            </a:pPr>
            <a:r>
              <a:rPr lang="en-US" sz="2662">
                <a:solidFill>
                  <a:srgbClr val="FFFFFF"/>
                </a:solidFill>
                <a:latin typeface="HK Grotesk"/>
                <a:ea typeface="HK Grotesk"/>
                <a:cs typeface="HK Grotesk"/>
                <a:sym typeface="HK Grotesk"/>
              </a:rPr>
              <a:t>FER systems only analyze facial expressions but do not understand the context behind emotions.</a:t>
            </a:r>
          </a:p>
          <a:p>
            <a:pPr algn="just">
              <a:lnSpc>
                <a:spcPts val="3728"/>
              </a:lnSpc>
            </a:pPr>
          </a:p>
          <a:p>
            <a:pPr algn="just">
              <a:lnSpc>
                <a:spcPts val="3728"/>
              </a:lnSpc>
            </a:pPr>
            <a:r>
              <a:rPr lang="en-US" sz="2662" b="true">
                <a:solidFill>
                  <a:srgbClr val="FFBD59"/>
                </a:solidFill>
                <a:latin typeface="HK Grotesk Bold"/>
                <a:ea typeface="HK Grotesk Bold"/>
                <a:cs typeface="HK Grotesk Bold"/>
                <a:sym typeface="HK Grotesk Bold"/>
              </a:rPr>
              <a:t>Difficulty in Differentiating Emotions</a:t>
            </a:r>
            <a:r>
              <a:rPr lang="en-US" sz="2662" b="true">
                <a:solidFill>
                  <a:srgbClr val="FFFFFF"/>
                </a:solidFill>
                <a:latin typeface="HK Grotesk Bold"/>
                <a:ea typeface="HK Grotesk Bold"/>
                <a:cs typeface="HK Grotesk Bold"/>
                <a:sym typeface="HK Grotesk Bold"/>
              </a:rPr>
              <a:t>:</a:t>
            </a:r>
          </a:p>
          <a:p>
            <a:pPr algn="just" marL="574929" indent="-287465" lvl="1">
              <a:lnSpc>
                <a:spcPts val="3728"/>
              </a:lnSpc>
              <a:buFont typeface="Arial"/>
              <a:buChar char="•"/>
            </a:pPr>
            <a:r>
              <a:rPr lang="en-US" sz="2662">
                <a:solidFill>
                  <a:srgbClr val="FFFFFF"/>
                </a:solidFill>
                <a:latin typeface="HK Grotesk"/>
                <a:ea typeface="HK Grotesk"/>
                <a:cs typeface="HK Grotesk"/>
                <a:sym typeface="HK Grotesk"/>
              </a:rPr>
              <a:t>Some emotions like fear and surprise have similar facial expressions, causing classification errors.</a:t>
            </a:r>
          </a:p>
          <a:p>
            <a:pPr algn="just">
              <a:lnSpc>
                <a:spcPts val="3728"/>
              </a:lnSpc>
            </a:pPr>
          </a:p>
          <a:p>
            <a:pPr algn="just">
              <a:lnSpc>
                <a:spcPts val="3728"/>
              </a:lnSpc>
            </a:pPr>
            <a:r>
              <a:rPr lang="en-US" sz="2662" b="true">
                <a:solidFill>
                  <a:srgbClr val="FFBD59"/>
                </a:solidFill>
                <a:latin typeface="HK Grotesk Bold"/>
                <a:ea typeface="HK Grotesk Bold"/>
                <a:cs typeface="HK Grotesk Bold"/>
                <a:sym typeface="HK Grotesk Bold"/>
              </a:rPr>
              <a:t>High Computational Requirements</a:t>
            </a:r>
            <a:r>
              <a:rPr lang="en-US" sz="2662" b="true">
                <a:solidFill>
                  <a:srgbClr val="FFFFFF"/>
                </a:solidFill>
                <a:latin typeface="HK Grotesk Bold"/>
                <a:ea typeface="HK Grotesk Bold"/>
                <a:cs typeface="HK Grotesk Bold"/>
                <a:sym typeface="HK Grotesk Bold"/>
              </a:rPr>
              <a:t>:</a:t>
            </a:r>
          </a:p>
          <a:p>
            <a:pPr algn="just" marL="574929" indent="-287465" lvl="1">
              <a:lnSpc>
                <a:spcPts val="3728"/>
              </a:lnSpc>
              <a:buFont typeface="Arial"/>
              <a:buChar char="•"/>
            </a:pPr>
            <a:r>
              <a:rPr lang="en-US" sz="2662">
                <a:solidFill>
                  <a:srgbClr val="FFFFFF"/>
                </a:solidFill>
                <a:latin typeface="HK Grotesk"/>
                <a:ea typeface="HK Grotesk"/>
                <a:cs typeface="HK Grotesk"/>
                <a:sym typeface="HK Grotesk"/>
              </a:rPr>
              <a:t>Deep learning models require large datasets and high computational power for training.</a:t>
            </a:r>
          </a:p>
          <a:p>
            <a:pPr algn="just">
              <a:lnSpc>
                <a:spcPts val="3728"/>
              </a:lnSpc>
            </a:pPr>
          </a:p>
          <a:p>
            <a:pPr algn="just">
              <a:lnSpc>
                <a:spcPts val="3728"/>
              </a:lnSpc>
            </a:pPr>
          </a:p>
          <a:p>
            <a:pPr algn="just">
              <a:lnSpc>
                <a:spcPts val="3728"/>
              </a:lnSpc>
            </a:pPr>
          </a:p>
          <a:p>
            <a:pPr algn="just">
              <a:lnSpc>
                <a:spcPts val="3728"/>
              </a:lnSpc>
            </a:pPr>
          </a:p>
          <a:p>
            <a:pPr algn="just">
              <a:lnSpc>
                <a:spcPts val="3728"/>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0">
            <a:off x="28575" y="-450964"/>
            <a:ext cx="16681292" cy="10737964"/>
          </a:xfrm>
          <a:custGeom>
            <a:avLst/>
            <a:gdLst/>
            <a:ahLst/>
            <a:cxnLst/>
            <a:rect r="r" b="b" t="t" l="l"/>
            <a:pathLst>
              <a:path h="10737964" w="16681292">
                <a:moveTo>
                  <a:pt x="0" y="0"/>
                </a:moveTo>
                <a:lnTo>
                  <a:pt x="16681292" y="0"/>
                </a:lnTo>
                <a:lnTo>
                  <a:pt x="16681292" y="10737964"/>
                </a:lnTo>
                <a:lnTo>
                  <a:pt x="0" y="10737964"/>
                </a:lnTo>
                <a:lnTo>
                  <a:pt x="0" y="0"/>
                </a:lnTo>
                <a:close/>
              </a:path>
            </a:pathLst>
          </a:custGeom>
          <a:blipFill>
            <a:blip r:embed="rId3"/>
            <a:stretch>
              <a:fillRect l="0" t="-130144" r="-5845" b="-1855"/>
            </a:stretch>
          </a:blipFill>
        </p:spPr>
      </p:sp>
      <p:sp>
        <p:nvSpPr>
          <p:cNvPr name="TextBox 4" id="4"/>
          <p:cNvSpPr txBox="true"/>
          <p:nvPr/>
        </p:nvSpPr>
        <p:spPr>
          <a:xfrm rot="0">
            <a:off x="610031" y="1651260"/>
            <a:ext cx="8068302" cy="881895"/>
          </a:xfrm>
          <a:prstGeom prst="rect">
            <a:avLst/>
          </a:prstGeom>
        </p:spPr>
        <p:txBody>
          <a:bodyPr anchor="t" rtlCol="false" tIns="0" lIns="0" bIns="0" rIns="0">
            <a:spAutoFit/>
          </a:bodyPr>
          <a:lstStyle/>
          <a:p>
            <a:pPr algn="r">
              <a:lnSpc>
                <a:spcPts val="6761"/>
              </a:lnSpc>
            </a:pPr>
            <a:r>
              <a:rPr lang="en-US" b="true" sz="5984">
                <a:solidFill>
                  <a:srgbClr val="FFFFFF"/>
                </a:solidFill>
                <a:latin typeface="Glacial Indifference Bold"/>
                <a:ea typeface="Glacial Indifference Bold"/>
                <a:cs typeface="Glacial Indifference Bold"/>
                <a:sym typeface="Glacial Indifference Bold"/>
              </a:rPr>
              <a:t>PROBLEM STATEMENT</a:t>
            </a:r>
          </a:p>
        </p:txBody>
      </p:sp>
      <p:sp>
        <p:nvSpPr>
          <p:cNvPr name="TextBox 5" id="5"/>
          <p:cNvSpPr txBox="true"/>
          <p:nvPr/>
        </p:nvSpPr>
        <p:spPr>
          <a:xfrm rot="0">
            <a:off x="1028700" y="2842156"/>
            <a:ext cx="13240221" cy="5127277"/>
          </a:xfrm>
          <a:prstGeom prst="rect">
            <a:avLst/>
          </a:prstGeom>
        </p:spPr>
        <p:txBody>
          <a:bodyPr anchor="t" rtlCol="false" tIns="0" lIns="0" bIns="0" rIns="0">
            <a:spAutoFit/>
          </a:bodyPr>
          <a:lstStyle/>
          <a:p>
            <a:pPr algn="just">
              <a:lnSpc>
                <a:spcPts val="4569"/>
              </a:lnSpc>
            </a:pPr>
            <a:r>
              <a:rPr lang="en-US" sz="3263">
                <a:solidFill>
                  <a:srgbClr val="FFFFFF"/>
                </a:solidFill>
                <a:latin typeface="HK Grotesk"/>
                <a:ea typeface="HK Grotesk"/>
                <a:cs typeface="HK Grotesk"/>
                <a:sym typeface="HK Grotesk"/>
              </a:rPr>
              <a:t>In today's digital world, understanding human emotions is crucial for improving human-computer interaction, mental health monitoring, security, and assistive technologies. However, traditional emotion recognition methods struggle with challenges such as variations in facial features, lighting conditions, occlusions (glasses, masks), cultural differences, and dataset biases, leading to inaccurate predictions. This project aims to develop a Convolutional Neural Network (CNN)-based Facial Emotion Recognition (FER) system that efficiently classifies emotions from facial images.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DAGeDwWlyJ8</dc:identifier>
  <dcterms:modified xsi:type="dcterms:W3CDTF">2011-08-01T06:04:30Z</dcterms:modified>
  <cp:revision>1</cp:revision>
  <dc:title>Facial Emotion recognition</dc:title>
</cp:coreProperties>
</file>